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4"/>
  </p:notesMasterIdLst>
  <p:sldIdLst>
    <p:sldId id="384" r:id="rId2"/>
    <p:sldId id="386" r:id="rId3"/>
    <p:sldId id="469" r:id="rId4"/>
    <p:sldId id="471" r:id="rId5"/>
    <p:sldId id="470" r:id="rId6"/>
    <p:sldId id="387" r:id="rId7"/>
    <p:sldId id="389" r:id="rId8"/>
    <p:sldId id="388" r:id="rId9"/>
    <p:sldId id="390" r:id="rId10"/>
    <p:sldId id="308" r:id="rId11"/>
    <p:sldId id="419" r:id="rId12"/>
    <p:sldId id="420" r:id="rId13"/>
    <p:sldId id="426" r:id="rId14"/>
    <p:sldId id="427" r:id="rId15"/>
    <p:sldId id="428" r:id="rId16"/>
    <p:sldId id="429" r:id="rId17"/>
    <p:sldId id="430" r:id="rId18"/>
    <p:sldId id="433" r:id="rId19"/>
    <p:sldId id="431" r:id="rId20"/>
    <p:sldId id="432" r:id="rId21"/>
    <p:sldId id="434" r:id="rId22"/>
    <p:sldId id="435" r:id="rId23"/>
    <p:sldId id="436" r:id="rId24"/>
    <p:sldId id="437" r:id="rId25"/>
    <p:sldId id="438" r:id="rId26"/>
    <p:sldId id="439" r:id="rId27"/>
    <p:sldId id="440" r:id="rId28"/>
    <p:sldId id="441" r:id="rId29"/>
    <p:sldId id="442" r:id="rId30"/>
    <p:sldId id="443" r:id="rId31"/>
    <p:sldId id="444" r:id="rId32"/>
    <p:sldId id="445" r:id="rId33"/>
    <p:sldId id="446" r:id="rId34"/>
    <p:sldId id="447" r:id="rId35"/>
    <p:sldId id="448" r:id="rId36"/>
    <p:sldId id="449" r:id="rId37"/>
    <p:sldId id="450" r:id="rId38"/>
    <p:sldId id="451" r:id="rId39"/>
    <p:sldId id="460" r:id="rId40"/>
    <p:sldId id="459" r:id="rId41"/>
    <p:sldId id="452" r:id="rId42"/>
    <p:sldId id="453" r:id="rId43"/>
    <p:sldId id="457" r:id="rId44"/>
    <p:sldId id="458" r:id="rId45"/>
    <p:sldId id="463" r:id="rId46"/>
    <p:sldId id="464" r:id="rId47"/>
    <p:sldId id="461" r:id="rId48"/>
    <p:sldId id="462" r:id="rId49"/>
    <p:sldId id="465" r:id="rId50"/>
    <p:sldId id="466" r:id="rId51"/>
    <p:sldId id="467" r:id="rId52"/>
    <p:sldId id="456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101"/>
    <a:srgbClr val="003470"/>
    <a:srgbClr val="A325BE"/>
    <a:srgbClr val="FF9100"/>
    <a:srgbClr val="010138"/>
    <a:srgbClr val="FFD579"/>
    <a:srgbClr val="2E3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4"/>
    <p:restoredTop sz="84082"/>
  </p:normalViewPr>
  <p:slideViewPr>
    <p:cSldViewPr snapToGrid="0" snapToObjects="1">
      <p:cViewPr varScale="1">
        <p:scale>
          <a:sx n="102" d="100"/>
          <a:sy n="102" d="100"/>
        </p:scale>
        <p:origin x="1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AEEC-4EB2-C247-8D29-DBDCD2F840DD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2483-E947-6F4E-A75E-B2E67782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98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51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29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job of the compiler is to turn your java code into language that the Java Virtual Machine (JVM) can understand.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call the code that the JVM understands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 code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JVM interprets the byte code much like the Python interpreter interprets your Python.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 since byte code is much closer to the native language of the computer it can run faster.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48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29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unpack this definition a little bit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5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Let’s unpack this definition a little bit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24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57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60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19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dirty="0"/>
              <a:t>out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object is the standard output stream for this program.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67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is a nice language for beginning programming for several reasons. 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the syntax is sparse, and clear. 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Second, the underlying model of how objects and variables work is very consistent. 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Third, you can write powerful and interesting programs without a lot of work.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42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dirty="0" err="1"/>
              <a:t>println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 prints a string and adds a newline character at the end.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Anywhere in Python that you used the </a:t>
            </a:r>
            <a:r>
              <a:rPr lang="en-US" dirty="0"/>
              <a:t>print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function you will use the </a:t>
            </a:r>
            <a:r>
              <a:rPr lang="en-US" dirty="0" err="1"/>
              <a:t>System.out.println</a:t>
            </a:r>
            <a:r>
              <a:rPr lang="en-US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in Java.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65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Java the </a:t>
            </a:r>
            <a:r>
              <a:rPr lang="en-US" dirty="0"/>
              <a:t>;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signifies the end of a statement.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 Python where statements are almost always only one line long java statements can spread across many lines.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compiler knows it has reached the end of a statement when it encounters a 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40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great things about Python is that all of the basic data types are objects.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Integers are objects, floating point numbers are objects, lists are objects, everything.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Java that is not the case.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Java some of the most basic data types like integers and floating point numbers are not objects.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benefit of having these primitive data types be non-objects is that operations on the primitives are fast.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problem is that it became difficult for programmers to combine objects and non-objects in the way that we do in Python.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eventually all the non-object primitives ended up with Objectified versions.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783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87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70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Programming languages will always change. As the field of computer science advances there will be new programming languages and you will need to learn them. 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important to learn several programming languages so that you know what to expect. 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certain features that most programming languages have in common; variables, loops, conditionals, functions. 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there are some features that are unique. If you know what is common in languages that is a good place to start.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77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is representative of one kind of language, called a dynamic language. You might think of Python as being fairly informal. There are other languages, like Java, the C family, and Ada that are more formal.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languages have some advantages of their own. 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is speed: For very large programs Java and C++ are going to give you the best performance. 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 is their maintainability. A lot of what makes Python easy to use is that you must remember certain things. 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 if you set variable x to reference an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forget later that x is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try to invoke a string method on it, you will get an error.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and C++ protect you by forcing you to be explicit upfront about the kind of object each variable is going to refer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54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06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80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84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84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52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3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4B1C8C5-D3B4-0743-815D-435213ECCE57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10" Type="http://schemas.openxmlformats.org/officeDocument/2006/relationships/image" Target="../media/image11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cap="none" dirty="0"/>
              <a:t>Lecture 33:</a:t>
            </a:r>
            <a:br>
              <a:rPr lang="en-US" dirty="0"/>
            </a:br>
            <a:r>
              <a:rPr lang="en-US" sz="4400" dirty="0"/>
              <a:t>Introduction to Java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CSC111: Introduction to CS through Programming</a:t>
            </a:r>
          </a:p>
          <a:p>
            <a:r>
              <a:rPr lang="en-US" sz="2000" dirty="0"/>
              <a:t>R. Jordan Crouser</a:t>
            </a:r>
          </a:p>
          <a:p>
            <a:r>
              <a:rPr lang="en-US" sz="2000" dirty="0"/>
              <a:t>Assistant Professor of Computer Science</a:t>
            </a:r>
          </a:p>
          <a:p>
            <a:r>
              <a:rPr lang="en-US" sz="2000" dirty="0"/>
              <a:t>Smith College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3957F-5421-2D45-8261-D6286E8456D0}"/>
              </a:ext>
            </a:extLst>
          </p:cNvPr>
          <p:cNvSpPr/>
          <p:nvPr/>
        </p:nvSpPr>
        <p:spPr>
          <a:xfrm>
            <a:off x="1948070" y="6271303"/>
            <a:ext cx="7195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accent1"/>
                </a:solidFill>
              </a:rPr>
              <a:t>Material for this lecture based on:</a:t>
            </a:r>
          </a:p>
          <a:p>
            <a:pPr algn="r"/>
            <a:r>
              <a:rPr lang="en-US" sz="1400" dirty="0">
                <a:solidFill>
                  <a:schemeClr val="accent1"/>
                </a:solidFill>
              </a:rPr>
              <a:t>http://</a:t>
            </a:r>
            <a:r>
              <a:rPr lang="en-US" sz="1400" dirty="0" err="1">
                <a:solidFill>
                  <a:schemeClr val="accent1"/>
                </a:solidFill>
              </a:rPr>
              <a:t>interactivepython.org</a:t>
            </a:r>
            <a:r>
              <a:rPr lang="en-US" sz="1400" dirty="0">
                <a:solidFill>
                  <a:schemeClr val="accent1"/>
                </a:solidFill>
              </a:rPr>
              <a:t>/runestone/static/java4python/</a:t>
            </a:r>
            <a:r>
              <a:rPr lang="en-US" sz="1400" dirty="0" err="1">
                <a:solidFill>
                  <a:schemeClr val="accent1"/>
                </a:solidFill>
              </a:rPr>
              <a:t>index.html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126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FBD29-8C9E-4B47-8CC6-7FD24502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compare…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94BFE-F710-4141-B47F-70B40EC82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multi-paradigm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interpreted language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with dynamic typing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and automatic memory management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DBFB1-AB52-9241-B4E5-C34CC1D408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74181" y="4928483"/>
            <a:ext cx="38100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19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50D805-AEAE-9E43-A77E-782940FFA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compare…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94BFE-F710-4141-B47F-70B40EC82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an object-oriented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compiled language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with strong static typing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and automatic memory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4CF24-DB26-A847-B8D6-1BA5E5D1B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317" y="4534395"/>
            <a:ext cx="1065366" cy="195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23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50D805-AEAE-9E43-A77E-782940FFA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big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94BFE-F710-4141-B47F-70B40EC82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</a:rPr>
              <a:t>an object-oriented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compiled language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</a:rPr>
              <a:t>with strong static typing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</a:rPr>
              <a:t>and automatic memory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4CF24-DB26-A847-B8D6-1BA5E5D1B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317" y="4534395"/>
            <a:ext cx="1065366" cy="195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69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D568D-A9EB-4F49-9A5F-1F20C6A5A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vs. interpreted languages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99F21F4-565F-0E46-9134-2D9DB03E6B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211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64920">
                  <a:extLst>
                    <a:ext uri="{9D8B030D-6E8A-4147-A177-3AD203B41FA5}">
                      <a16:colId xmlns:a16="http://schemas.microsoft.com/office/drawing/2014/main" val="580727057"/>
                    </a:ext>
                  </a:extLst>
                </a:gridCol>
                <a:gridCol w="3482340">
                  <a:extLst>
                    <a:ext uri="{9D8B030D-6E8A-4147-A177-3AD203B41FA5}">
                      <a16:colId xmlns:a16="http://schemas.microsoft.com/office/drawing/2014/main" val="147339665"/>
                    </a:ext>
                  </a:extLst>
                </a:gridCol>
                <a:gridCol w="3482340">
                  <a:extLst>
                    <a:ext uri="{9D8B030D-6E8A-4147-A177-3AD203B41FA5}">
                      <a16:colId xmlns:a16="http://schemas.microsoft.com/office/drawing/2014/main" val="3981427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COMPILER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5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552"/>
                          </a:solidFill>
                        </a:rPr>
                        <a:t>INTERPRETER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82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2552"/>
                          </a:solidFill>
                        </a:rPr>
                        <a:t>What it takes in: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552"/>
                          </a:solidFill>
                        </a:rPr>
                        <a:t>an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002552"/>
                          </a:solidFill>
                        </a:rPr>
                        <a:t>entire program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 single line of code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(or a single instruction)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791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2552"/>
                          </a:solidFill>
                        </a:rPr>
                        <a:t>What it returns: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2552"/>
                          </a:solidFill>
                        </a:rPr>
                        <a:t>intermediate object code 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002552"/>
                          </a:solidFill>
                        </a:rPr>
                        <a:t>(e.g. classes)</a:t>
                      </a:r>
                      <a:endParaRPr lang="en-US" dirty="0">
                        <a:solidFill>
                          <a:srgbClr val="00255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&lt;nothing&gt;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10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2552"/>
                          </a:solidFill>
                        </a:rPr>
                        <a:t>Relative speed: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2552"/>
                          </a:solidFill>
                        </a:rPr>
                        <a:t>faster</a:t>
                      </a:r>
                      <a:endParaRPr lang="en-US" dirty="0">
                        <a:solidFill>
                          <a:srgbClr val="00255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slower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234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2552"/>
                          </a:solidFill>
                        </a:rPr>
                        <a:t>Memory usage: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2552"/>
                          </a:solidFill>
                        </a:rPr>
                        <a:t>uses more memory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002552"/>
                          </a:solidFill>
                        </a:rPr>
                        <a:t>(</a:t>
                      </a:r>
                      <a:r>
                        <a:rPr lang="en-US" sz="1800" b="0" i="0" kern="1200">
                          <a:solidFill>
                            <a:srgbClr val="0025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 </a:t>
                      </a:r>
                      <a:r>
                        <a:rPr lang="en-US">
                          <a:solidFill>
                            <a:srgbClr val="002552"/>
                          </a:solidFill>
                        </a:rPr>
                        <a:t>objects take space </a:t>
                      </a:r>
                      <a:r>
                        <a:rPr lang="en-US" sz="1800" b="0" i="0" kern="1200">
                          <a:solidFill>
                            <a:srgbClr val="0025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r>
                        <a:rPr lang="en-US">
                          <a:solidFill>
                            <a:srgbClr val="002552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00255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uses less memory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(no intermediate objects)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07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2552"/>
                          </a:solidFill>
                        </a:rPr>
                        <a:t>Work is done: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2552"/>
                          </a:solidFill>
                        </a:rPr>
                        <a:t>just once</a:t>
                      </a:r>
                      <a:endParaRPr lang="en-US" dirty="0">
                        <a:solidFill>
                          <a:srgbClr val="00255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every time the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code is executed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27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2552"/>
                          </a:solidFill>
                          <a:effectLst/>
                        </a:rPr>
                        <a:t>Reports errors: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2552"/>
                          </a:solidFill>
                        </a:rPr>
                        <a:t>after checking 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002552"/>
                          </a:solidFill>
                        </a:rPr>
                        <a:t>the entire program</a:t>
                      </a:r>
                      <a:endParaRPr lang="en-US" dirty="0">
                        <a:solidFill>
                          <a:srgbClr val="00255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after each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instruction is run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31003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011761F-F3F2-C343-83FC-F38CA05234F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880" y="5822036"/>
            <a:ext cx="2179320" cy="733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71FA75-50AE-A241-B4BD-CC0E20476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010" y="5828208"/>
            <a:ext cx="1172210" cy="72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34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50D805-AEAE-9E43-A77E-782940FFA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big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94BFE-F710-4141-B47F-70B40EC82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effectLst/>
              </a:rPr>
              <a:t>an </a:t>
            </a:r>
            <a:r>
              <a:rPr lang="en-US" sz="2800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object-oriented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  <a:effectLst/>
              </a:rPr>
              <a:t>compiled language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</a:rPr>
              <a:t>with strong static typing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chemeClr val="accent1"/>
                </a:solidFill>
              </a:rPr>
              <a:t>and automatic memory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4CF24-DB26-A847-B8D6-1BA5E5D1B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317" y="4534395"/>
            <a:ext cx="1065366" cy="195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92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5A65A-1BEF-4144-BBFF-1D51F9C8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>
                <a:latin typeface="Courier" pitchFamily="2" charset="0"/>
              </a:rPr>
              <a:t>hello world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A6905DB6-480B-214A-8A17-126FB3652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790" t="25738" r="25134" b="48552"/>
          <a:stretch/>
        </p:blipFill>
        <p:spPr>
          <a:xfrm>
            <a:off x="1815353" y="3133164"/>
            <a:ext cx="4504765" cy="847165"/>
          </a:xfrm>
        </p:spPr>
      </p:pic>
    </p:spTree>
    <p:extLst>
      <p:ext uri="{BB962C8B-B14F-4D97-AF65-F5344CB8AC3E}">
        <p14:creationId xmlns:p14="http://schemas.microsoft.com/office/powerpoint/2010/main" val="3473313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56F12-28F5-B845-B040-F103AFD1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>
                <a:latin typeface="Courier" pitchFamily="2" charset="0"/>
              </a:rPr>
              <a:t>hello world</a:t>
            </a:r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05A381B-BF41-FA44-8E8D-A960E15BA9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rcRect l="16984" t="20335" r="13175" b="30677"/>
          <a:stretch/>
        </p:blipFill>
        <p:spPr>
          <a:xfrm>
            <a:off x="527161" y="2339787"/>
            <a:ext cx="8159639" cy="283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11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56F12-28F5-B845-B040-F103AFD1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similarities…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05A381B-BF41-FA44-8E8D-A960E15BA9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984" t="20335" r="13175" b="30677"/>
          <a:stretch/>
        </p:blipFill>
        <p:spPr>
          <a:xfrm>
            <a:off x="527161" y="2339787"/>
            <a:ext cx="8159639" cy="2837329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9C8EB95-F9BD-E944-94E8-B32874CDA2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rcRect l="59317" t="41231" r="18814" b="52733"/>
          <a:stretch/>
        </p:blipFill>
        <p:spPr>
          <a:xfrm>
            <a:off x="5472953" y="3550024"/>
            <a:ext cx="2554941" cy="349623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C96B66-9FE6-CE49-BDD5-913424623F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rcRect l="52872" t="33338" r="38957" b="58768"/>
          <a:stretch/>
        </p:blipFill>
        <p:spPr>
          <a:xfrm>
            <a:off x="4719919" y="3092825"/>
            <a:ext cx="954740" cy="457199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6859382-1921-374D-9032-748F6A6A7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rcRect l="81186" t="33337" r="17548" b="58769"/>
          <a:stretch/>
        </p:blipFill>
        <p:spPr>
          <a:xfrm>
            <a:off x="8027894" y="3092825"/>
            <a:ext cx="147918" cy="457199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000061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56F12-28F5-B845-B040-F103AFD1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similarities…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05A381B-BF41-FA44-8E8D-A960E15BA9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984" t="20335" r="13175" b="30677"/>
          <a:stretch/>
        </p:blipFill>
        <p:spPr>
          <a:xfrm>
            <a:off x="527161" y="2339787"/>
            <a:ext cx="8159639" cy="2837329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9C8EB95-F9BD-E944-94E8-B32874CDA2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rcRect l="29736" t="41231" r="40453" b="52965"/>
          <a:stretch/>
        </p:blipFill>
        <p:spPr>
          <a:xfrm>
            <a:off x="2017060" y="3550025"/>
            <a:ext cx="3482788" cy="336176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C99E2740-2523-CC40-8EBE-AE17A66B86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rcRect l="81185" t="41231" r="17779" b="52965"/>
          <a:stretch/>
        </p:blipFill>
        <p:spPr>
          <a:xfrm>
            <a:off x="8027894" y="3550025"/>
            <a:ext cx="121024" cy="336176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61F88FF-C956-C941-BD42-D77FE2F3AB3B}"/>
              </a:ext>
            </a:extLst>
          </p:cNvPr>
          <p:cNvGrpSpPr/>
          <p:nvPr/>
        </p:nvGrpSpPr>
        <p:grpSpPr>
          <a:xfrm>
            <a:off x="3570174" y="3060071"/>
            <a:ext cx="3403463" cy="2142027"/>
            <a:chOff x="3116732" y="3298567"/>
            <a:chExt cx="3403463" cy="21420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731FEC-4930-6B4F-BBA9-2E6E92CDE886}"/>
                </a:ext>
              </a:extLst>
            </p:cNvPr>
            <p:cNvSpPr txBox="1"/>
            <p:nvPr/>
          </p:nvSpPr>
          <p:spPr>
            <a:xfrm>
              <a:off x="3441468" y="4794263"/>
              <a:ext cx="30787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a built-in function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to output stuff to the console</a:t>
              </a:r>
              <a:endParaRPr lang="en-US" sz="2800" dirty="0">
                <a:solidFill>
                  <a:srgbClr val="003470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03F69EB0-541D-524C-A8CC-99D32549FC5D}"/>
                </a:ext>
              </a:extLst>
            </p:cNvPr>
            <p:cNvSpPr/>
            <p:nvPr/>
          </p:nvSpPr>
          <p:spPr>
            <a:xfrm rot="20700000" flipH="1" flipV="1">
              <a:off x="3116732" y="3298567"/>
              <a:ext cx="1850349" cy="1859305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5841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56F12-28F5-B845-B040-F103AFD1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minor differences…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05A381B-BF41-FA44-8E8D-A960E15BA9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984" t="20335" r="13175" b="30677"/>
          <a:stretch/>
        </p:blipFill>
        <p:spPr>
          <a:xfrm>
            <a:off x="527161" y="2339787"/>
            <a:ext cx="8159639" cy="2837329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9C8EB95-F9BD-E944-94E8-B32874CDA2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rcRect l="16984" t="47034" r="73256" b="30680"/>
          <a:stretch/>
        </p:blipFill>
        <p:spPr>
          <a:xfrm>
            <a:off x="527162" y="3886201"/>
            <a:ext cx="1140274" cy="1290915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C96B66-9FE6-CE49-BDD5-913424623F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rcRect l="46426" t="20337" r="49891" b="71768"/>
          <a:stretch/>
        </p:blipFill>
        <p:spPr>
          <a:xfrm>
            <a:off x="3966882" y="2339788"/>
            <a:ext cx="430306" cy="457200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6859382-1921-374D-9032-748F6A6A7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rcRect l="83603" t="34498" r="13174" b="58769"/>
          <a:stretch/>
        </p:blipFill>
        <p:spPr>
          <a:xfrm>
            <a:off x="8310282" y="3160059"/>
            <a:ext cx="376518" cy="389965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42CC806-B2B4-E744-A4F0-EF15D866E458}"/>
              </a:ext>
            </a:extLst>
          </p:cNvPr>
          <p:cNvGrpSpPr/>
          <p:nvPr/>
        </p:nvGrpSpPr>
        <p:grpSpPr>
          <a:xfrm>
            <a:off x="3677327" y="899572"/>
            <a:ext cx="3663645" cy="1850349"/>
            <a:chOff x="3223885" y="1138068"/>
            <a:chExt cx="3663645" cy="18503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354072-11D3-FF47-B02C-E9936B463827}"/>
                </a:ext>
              </a:extLst>
            </p:cNvPr>
            <p:cNvSpPr txBox="1"/>
            <p:nvPr/>
          </p:nvSpPr>
          <p:spPr>
            <a:xfrm>
              <a:off x="3278850" y="1678263"/>
              <a:ext cx="36086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curly braces indicate containment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(instead of tabs)</a:t>
              </a:r>
              <a:endParaRPr lang="en-US" sz="2800" dirty="0">
                <a:solidFill>
                  <a:srgbClr val="003470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173AFA9D-EEE2-8D46-8C72-2FCCFBFADC24}"/>
                </a:ext>
              </a:extLst>
            </p:cNvPr>
            <p:cNvSpPr/>
            <p:nvPr/>
          </p:nvSpPr>
          <p:spPr>
            <a:xfrm rot="16200000" flipH="1" flipV="1">
              <a:off x="3228363" y="1133590"/>
              <a:ext cx="1850349" cy="1859305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54597BD-850F-0A40-96A5-CA3F40DD3FF4}"/>
              </a:ext>
            </a:extLst>
          </p:cNvPr>
          <p:cNvSpPr txBox="1"/>
          <p:nvPr/>
        </p:nvSpPr>
        <p:spPr>
          <a:xfrm>
            <a:off x="851189" y="6208053"/>
            <a:ext cx="7459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3470"/>
                </a:solidFill>
              </a:rPr>
              <a:t>(in fact, we could any Java program on a single line!)</a:t>
            </a:r>
            <a:endParaRPr lang="en-US" sz="3600" dirty="0">
              <a:solidFill>
                <a:srgbClr val="0034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514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A58A9-E0BB-1A47-9315-0E9C51B4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“Miniseries”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E9C0A1-B5C5-6045-8ED5-62499349E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Typical semester</a:t>
            </a:r>
            <a:r>
              <a:rPr lang="en-US" dirty="0"/>
              <a:t>: big reception in Ford Atrium where teams demonstrate their final projects to CS Department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EB4E38-3F9B-DC41-A10D-C7667F839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48" y="2682799"/>
            <a:ext cx="5969503" cy="3692949"/>
          </a:xfrm>
          <a:prstGeom prst="rect">
            <a:avLst/>
          </a:prstGeom>
          <a:ln w="38100">
            <a:solidFill>
              <a:srgbClr val="010101"/>
            </a:solidFill>
          </a:ln>
        </p:spPr>
      </p:pic>
    </p:spTree>
    <p:extLst>
      <p:ext uri="{BB962C8B-B14F-4D97-AF65-F5344CB8AC3E}">
        <p14:creationId xmlns:p14="http://schemas.microsoft.com/office/powerpoint/2010/main" val="555077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56F12-28F5-B845-B040-F103AFD1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significant differences…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05A381B-BF41-FA44-8E8D-A960E15BA9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984" t="20335" r="13175" b="30677"/>
          <a:stretch/>
        </p:blipFill>
        <p:spPr>
          <a:xfrm>
            <a:off x="527161" y="2339787"/>
            <a:ext cx="8159639" cy="283732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C96B66-9FE6-CE49-BDD5-913424623F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rcRect l="28468" t="20337" r="53923" b="72580"/>
          <a:stretch/>
        </p:blipFill>
        <p:spPr>
          <a:xfrm>
            <a:off x="1869141" y="2339788"/>
            <a:ext cx="2057399" cy="41013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42CC806-B2B4-E744-A4F0-EF15D866E458}"/>
              </a:ext>
            </a:extLst>
          </p:cNvPr>
          <p:cNvGrpSpPr/>
          <p:nvPr/>
        </p:nvGrpSpPr>
        <p:grpSpPr>
          <a:xfrm>
            <a:off x="2231297" y="1034311"/>
            <a:ext cx="2528612" cy="2044194"/>
            <a:chOff x="1777855" y="1272807"/>
            <a:chExt cx="2528612" cy="20441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354072-11D3-FF47-B02C-E9936B463827}"/>
                </a:ext>
              </a:extLst>
            </p:cNvPr>
            <p:cNvSpPr txBox="1"/>
            <p:nvPr/>
          </p:nvSpPr>
          <p:spPr>
            <a:xfrm>
              <a:off x="2313614" y="1272807"/>
              <a:ext cx="1992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can’t do anything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without a class</a:t>
              </a:r>
              <a:endParaRPr lang="en-US" sz="2800" dirty="0">
                <a:solidFill>
                  <a:srgbClr val="003470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173AFA9D-EEE2-8D46-8C72-2FCCFBFADC24}"/>
                </a:ext>
              </a:extLst>
            </p:cNvPr>
            <p:cNvSpPr/>
            <p:nvPr/>
          </p:nvSpPr>
          <p:spPr>
            <a:xfrm rot="10800000" flipV="1">
              <a:off x="1777855" y="1457696"/>
              <a:ext cx="1850349" cy="1859305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54597BD-850F-0A40-96A5-CA3F40DD3FF4}"/>
              </a:ext>
            </a:extLst>
          </p:cNvPr>
          <p:cNvSpPr txBox="1"/>
          <p:nvPr/>
        </p:nvSpPr>
        <p:spPr>
          <a:xfrm>
            <a:off x="851189" y="6208053"/>
            <a:ext cx="7459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3470"/>
                </a:solidFill>
              </a:rPr>
              <a:t>(in fact, we could any Java program on a single line!)</a:t>
            </a:r>
            <a:endParaRPr lang="en-US" sz="3600" dirty="0">
              <a:solidFill>
                <a:srgbClr val="0034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185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56F12-28F5-B845-B040-F103AFD1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significant differences…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05A381B-BF41-FA44-8E8D-A960E15BA9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984" t="20335" r="13175" b="30677"/>
          <a:stretch/>
        </p:blipFill>
        <p:spPr>
          <a:xfrm>
            <a:off x="527161" y="2339787"/>
            <a:ext cx="8159639" cy="283732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C96B66-9FE6-CE49-BDD5-913424623F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rcRect l="23980" t="35478" r="47937" b="59521"/>
          <a:stretch/>
        </p:blipFill>
        <p:spPr>
          <a:xfrm>
            <a:off x="1344707" y="3216503"/>
            <a:ext cx="3281082" cy="289589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42CC806-B2B4-E744-A4F0-EF15D866E458}"/>
              </a:ext>
            </a:extLst>
          </p:cNvPr>
          <p:cNvGrpSpPr/>
          <p:nvPr/>
        </p:nvGrpSpPr>
        <p:grpSpPr>
          <a:xfrm>
            <a:off x="1515526" y="3063249"/>
            <a:ext cx="3947337" cy="2397110"/>
            <a:chOff x="1062084" y="3301745"/>
            <a:chExt cx="3947337" cy="23971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354072-11D3-FF47-B02C-E9936B463827}"/>
                </a:ext>
              </a:extLst>
            </p:cNvPr>
            <p:cNvSpPr txBox="1"/>
            <p:nvPr/>
          </p:nvSpPr>
          <p:spPr>
            <a:xfrm>
              <a:off x="1157084" y="4775525"/>
              <a:ext cx="385233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seems like we have to give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a bunch more information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about our function / class definitions</a:t>
              </a:r>
              <a:endParaRPr lang="en-US" sz="2800" dirty="0">
                <a:solidFill>
                  <a:srgbClr val="003470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173AFA9D-EEE2-8D46-8C72-2FCCFBFADC24}"/>
                </a:ext>
              </a:extLst>
            </p:cNvPr>
            <p:cNvSpPr/>
            <p:nvPr/>
          </p:nvSpPr>
          <p:spPr>
            <a:xfrm rot="709242" flipH="1" flipV="1">
              <a:off x="1062084" y="3301745"/>
              <a:ext cx="1850349" cy="1859305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54597BD-850F-0A40-96A5-CA3F40DD3FF4}"/>
              </a:ext>
            </a:extLst>
          </p:cNvPr>
          <p:cNvSpPr txBox="1"/>
          <p:nvPr/>
        </p:nvSpPr>
        <p:spPr>
          <a:xfrm>
            <a:off x="851189" y="6208053"/>
            <a:ext cx="7459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3470"/>
                </a:solidFill>
              </a:rPr>
              <a:t>(in fact, we could any Java program on a single line!)</a:t>
            </a:r>
            <a:endParaRPr lang="en-US" sz="3600" dirty="0">
              <a:solidFill>
                <a:srgbClr val="003470"/>
              </a:solidFill>
            </a:endParaRP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034B4234-F572-2E40-8263-83F03C4E39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rcRect l="17880" t="20338" r="72567" b="72463"/>
          <a:stretch/>
        </p:blipFill>
        <p:spPr>
          <a:xfrm>
            <a:off x="632013" y="2339788"/>
            <a:ext cx="1116106" cy="416860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14" name="Circular Arrow 13">
            <a:extLst>
              <a:ext uri="{FF2B5EF4-FFF2-40B4-BE49-F238E27FC236}">
                <a16:creationId xmlns:a16="http://schemas.microsoft.com/office/drawing/2014/main" id="{08A08E8F-A6BC-D643-BEB1-2000693C0A71}"/>
              </a:ext>
            </a:extLst>
          </p:cNvPr>
          <p:cNvSpPr/>
          <p:nvPr/>
        </p:nvSpPr>
        <p:spPr>
          <a:xfrm rot="709242" flipH="1" flipV="1">
            <a:off x="819714" y="1243590"/>
            <a:ext cx="3926822" cy="3945828"/>
          </a:xfrm>
          <a:prstGeom prst="circularArrow">
            <a:avLst>
              <a:gd name="adj1" fmla="val 746"/>
              <a:gd name="adj2" fmla="val 685731"/>
              <a:gd name="adj3" fmla="val 20811199"/>
              <a:gd name="adj4" fmla="val 17015460"/>
              <a:gd name="adj5" fmla="val 3020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620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F0BF-D18C-DC43-9B57-EB6E8C4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1D20A-D6AA-FA49-A5B0-B6C2640E5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So how to we </a:t>
            </a:r>
            <a:r>
              <a:rPr lang="en-US" b="1" dirty="0"/>
              <a:t>run</a:t>
            </a:r>
            <a:r>
              <a:rPr lang="en-US" dirty="0"/>
              <a:t> 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8BA2F-863E-0E4E-B93C-37148C5DC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2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56211-2A1E-604D-ABDD-96BF25DD7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Two-step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606C9-71D5-D748-A7F1-502B34ACD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Remember: java is a </a:t>
            </a:r>
            <a:r>
              <a:rPr lang="en-US" b="1" dirty="0"/>
              <a:t>compiled</a:t>
            </a:r>
            <a:r>
              <a:rPr lang="en-US" dirty="0"/>
              <a:t> language</a:t>
            </a:r>
          </a:p>
          <a:p>
            <a:r>
              <a:rPr lang="en-US" dirty="0"/>
              <a:t>Step 1: compile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Step 2: run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9260A24-9D9D-7A4F-A4F4-6F7EBCADB797}"/>
              </a:ext>
            </a:extLst>
          </p:cNvPr>
          <p:cNvGrpSpPr/>
          <p:nvPr/>
        </p:nvGrpSpPr>
        <p:grpSpPr>
          <a:xfrm>
            <a:off x="247650" y="2443590"/>
            <a:ext cx="8648700" cy="2155451"/>
            <a:chOff x="247650" y="1695450"/>
            <a:chExt cx="8648700" cy="21554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9F8D5A-F9AA-F24B-AD0A-984C05EF4C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80" b="68617"/>
            <a:stretch/>
          </p:blipFill>
          <p:spPr>
            <a:xfrm>
              <a:off x="247650" y="1695450"/>
              <a:ext cx="8546726" cy="108809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91B48BA-4807-A54B-AE4C-D2C35F8D11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215"/>
            <a:stretch/>
          </p:blipFill>
          <p:spPr>
            <a:xfrm>
              <a:off x="247650" y="2783541"/>
              <a:ext cx="8648700" cy="106736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66AB85-D563-2842-853F-A61FA25B2859}"/>
              </a:ext>
            </a:extLst>
          </p:cNvPr>
          <p:cNvGrpSpPr/>
          <p:nvPr/>
        </p:nvGrpSpPr>
        <p:grpSpPr>
          <a:xfrm>
            <a:off x="247650" y="4375071"/>
            <a:ext cx="8648700" cy="2467355"/>
            <a:chOff x="247650" y="4375071"/>
            <a:chExt cx="8648700" cy="246735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9E6C6F8-D3E7-2A45-9C29-84C24F2FE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9562"/>
            <a:stretch/>
          </p:blipFill>
          <p:spPr>
            <a:xfrm>
              <a:off x="247650" y="4375071"/>
              <a:ext cx="8648700" cy="140199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E5B642C-AC39-4647-B309-B6CDE54C0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9161"/>
            <a:stretch/>
          </p:blipFill>
          <p:spPr>
            <a:xfrm>
              <a:off x="247650" y="5773196"/>
              <a:ext cx="8648700" cy="10692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9795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12E80-7712-414A-9D84-577AD2ED2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rules of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29ED6-8F64-3644-BB95-A708AECAE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Every Java program must define a </a:t>
            </a:r>
            <a:r>
              <a:rPr lang="en-US" b="1" dirty="0"/>
              <a:t>class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all code is inside the class</a:t>
            </a:r>
          </a:p>
          <a:p>
            <a:pPr lvl="1"/>
            <a:r>
              <a:rPr lang="en-US" dirty="0"/>
              <a:t>the file has the same name as the class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Everything in Java must have a </a:t>
            </a:r>
            <a:r>
              <a:rPr lang="en-US" b="1" dirty="0"/>
              <a:t>type </a:t>
            </a:r>
            <a:r>
              <a:rPr lang="en-US" dirty="0"/>
              <a:t>(nothing is</a:t>
            </a:r>
            <a:r>
              <a:rPr lang="en-US" b="1" dirty="0"/>
              <a:t> assumed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Every Java program must have a function called   </a:t>
            </a:r>
          </a:p>
          <a:p>
            <a:pPr marL="0" indent="0" algn="ctr">
              <a:buNone/>
            </a:pPr>
            <a:r>
              <a:rPr lang="en-US" dirty="0">
                <a:latin typeface="Courier" pitchFamily="2" charset="0"/>
              </a:rPr>
              <a:t>public static void main(String[] </a:t>
            </a:r>
            <a:r>
              <a:rPr lang="en-US" dirty="0" err="1">
                <a:latin typeface="Courier" pitchFamily="2" charset="0"/>
              </a:rPr>
              <a:t>args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933082-EA07-6542-95A1-3200886BC836}"/>
              </a:ext>
            </a:extLst>
          </p:cNvPr>
          <p:cNvGrpSpPr/>
          <p:nvPr/>
        </p:nvGrpSpPr>
        <p:grpSpPr>
          <a:xfrm>
            <a:off x="1225188" y="3943533"/>
            <a:ext cx="3913630" cy="2239480"/>
            <a:chOff x="63709" y="9046"/>
            <a:chExt cx="3913630" cy="22394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E3854B-C71D-1C43-9B72-F0AA33889311}"/>
                </a:ext>
              </a:extLst>
            </p:cNvPr>
            <p:cNvSpPr txBox="1"/>
            <p:nvPr/>
          </p:nvSpPr>
          <p:spPr>
            <a:xfrm>
              <a:off x="63709" y="1417529"/>
              <a:ext cx="33874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see why we developed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this habit early?</a:t>
              </a:r>
              <a:endParaRPr lang="en-US" sz="3600" dirty="0">
                <a:solidFill>
                  <a:srgbClr val="003470"/>
                </a:solidFill>
              </a:endParaRP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2E4F42DB-8E1A-2041-96F3-86E051D17B22}"/>
                </a:ext>
              </a:extLst>
            </p:cNvPr>
            <p:cNvSpPr/>
            <p:nvPr/>
          </p:nvSpPr>
          <p:spPr>
            <a:xfrm flipV="1">
              <a:off x="2126990" y="9046"/>
              <a:ext cx="1850349" cy="1859305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14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AE56D-5E5D-714B-91EC-7E72AA91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Java: be specific!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827D-9779-D64E-8EC8-50DEB20BE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 algn="ctr">
              <a:buNone/>
            </a:pPr>
            <a:r>
              <a:rPr lang="en-US" dirty="0">
                <a:latin typeface="Courier" pitchFamily="2" charset="0"/>
              </a:rPr>
              <a:t>public static void main(String[] </a:t>
            </a:r>
            <a:r>
              <a:rPr lang="en-US" dirty="0" err="1">
                <a:latin typeface="Courier" pitchFamily="2" charset="0"/>
              </a:rPr>
              <a:t>args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639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AE56D-5E5D-714B-91EC-7E72AA91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Java: be specific!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827D-9779-D64E-8EC8-50DEB20BE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 algn="ctr">
              <a:buNone/>
            </a:pP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public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static void main(String[] 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args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459C77-6E87-9C40-82BC-F18E0B6C9CE4}"/>
              </a:ext>
            </a:extLst>
          </p:cNvPr>
          <p:cNvGrpSpPr/>
          <p:nvPr/>
        </p:nvGrpSpPr>
        <p:grpSpPr>
          <a:xfrm flipH="1">
            <a:off x="1524447" y="2918860"/>
            <a:ext cx="4045835" cy="2228954"/>
            <a:chOff x="-68496" y="9046"/>
            <a:chExt cx="4045835" cy="22289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2B9342-4003-4F43-B446-44543B4C08C1}"/>
                </a:ext>
              </a:extLst>
            </p:cNvPr>
            <p:cNvSpPr txBox="1"/>
            <p:nvPr/>
          </p:nvSpPr>
          <p:spPr>
            <a:xfrm>
              <a:off x="-68496" y="1407003"/>
              <a:ext cx="33858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we can call this method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from </a:t>
              </a:r>
              <a:r>
                <a:rPr lang="en-US" sz="2400" b="1" dirty="0">
                  <a:solidFill>
                    <a:srgbClr val="003470"/>
                  </a:solidFill>
                </a:rPr>
                <a:t>outside</a:t>
              </a:r>
              <a:r>
                <a:rPr lang="en-US" sz="2400" dirty="0">
                  <a:solidFill>
                    <a:srgbClr val="003470"/>
                  </a:solidFill>
                </a:rPr>
                <a:t> the class</a:t>
              </a:r>
              <a:endParaRPr lang="en-US" sz="3600" dirty="0">
                <a:solidFill>
                  <a:srgbClr val="003470"/>
                </a:solidFill>
              </a:endParaRP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A56C034D-BED3-C94E-9190-86716247F3C6}"/>
                </a:ext>
              </a:extLst>
            </p:cNvPr>
            <p:cNvSpPr/>
            <p:nvPr/>
          </p:nvSpPr>
          <p:spPr>
            <a:xfrm flipV="1">
              <a:off x="2126990" y="9046"/>
              <a:ext cx="1850349" cy="1859305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8750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AE56D-5E5D-714B-91EC-7E72AA91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Java: be specific!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827D-9779-D64E-8EC8-50DEB20BE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  <a:effectLst/>
                <a:latin typeface="Courier" pitchFamily="2" charset="0"/>
              </a:rPr>
              <a:t>public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static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 void main(String[] 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args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459C77-6E87-9C40-82BC-F18E0B6C9CE4}"/>
              </a:ext>
            </a:extLst>
          </p:cNvPr>
          <p:cNvGrpSpPr/>
          <p:nvPr/>
        </p:nvGrpSpPr>
        <p:grpSpPr>
          <a:xfrm flipH="1">
            <a:off x="2771356" y="2924123"/>
            <a:ext cx="5259910" cy="2228954"/>
            <a:chOff x="-1282571" y="9046"/>
            <a:chExt cx="5259910" cy="22289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2B9342-4003-4F43-B446-44543B4C08C1}"/>
                </a:ext>
              </a:extLst>
            </p:cNvPr>
            <p:cNvSpPr txBox="1"/>
            <p:nvPr/>
          </p:nvSpPr>
          <p:spPr>
            <a:xfrm>
              <a:off x="-1282571" y="1407003"/>
              <a:ext cx="461697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the method belongs to the class,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but not any </a:t>
              </a:r>
              <a:r>
                <a:rPr lang="en-US" sz="2400" b="1" dirty="0">
                  <a:solidFill>
                    <a:srgbClr val="003470"/>
                  </a:solidFill>
                </a:rPr>
                <a:t>one instance</a:t>
              </a:r>
              <a:endParaRPr lang="en-US" sz="3600" b="1" dirty="0">
                <a:solidFill>
                  <a:srgbClr val="003470"/>
                </a:solidFill>
              </a:endParaRP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A56C034D-BED3-C94E-9190-86716247F3C6}"/>
                </a:ext>
              </a:extLst>
            </p:cNvPr>
            <p:cNvSpPr/>
            <p:nvPr/>
          </p:nvSpPr>
          <p:spPr>
            <a:xfrm flipV="1">
              <a:off x="2126990" y="9046"/>
              <a:ext cx="1850349" cy="1859305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1331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AE56D-5E5D-714B-91EC-7E72AA91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Java: be specific!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827D-9779-D64E-8EC8-50DEB20BE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  <a:effectLst/>
                <a:latin typeface="Courier" pitchFamily="2" charset="0"/>
              </a:rPr>
              <a:t>public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chemeClr val="accent1"/>
                </a:solidFill>
                <a:effectLst/>
                <a:latin typeface="Courier" pitchFamily="2" charset="0"/>
              </a:rPr>
              <a:t>static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 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void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 main(String[] 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args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459C77-6E87-9C40-82BC-F18E0B6C9CE4}"/>
              </a:ext>
            </a:extLst>
          </p:cNvPr>
          <p:cNvGrpSpPr/>
          <p:nvPr/>
        </p:nvGrpSpPr>
        <p:grpSpPr>
          <a:xfrm flipH="1">
            <a:off x="786974" y="2924123"/>
            <a:ext cx="3452348" cy="2240305"/>
            <a:chOff x="2509373" y="9046"/>
            <a:chExt cx="3452348" cy="224030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2B9342-4003-4F43-B446-44543B4C08C1}"/>
                </a:ext>
              </a:extLst>
            </p:cNvPr>
            <p:cNvSpPr txBox="1"/>
            <p:nvPr/>
          </p:nvSpPr>
          <p:spPr>
            <a:xfrm>
              <a:off x="3072790" y="1418354"/>
              <a:ext cx="28889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the method doesn’t </a:t>
              </a:r>
            </a:p>
            <a:p>
              <a:pPr algn="ctr"/>
              <a:r>
                <a:rPr lang="en-US" sz="2400" b="1" dirty="0">
                  <a:solidFill>
                    <a:srgbClr val="003470"/>
                  </a:solidFill>
                </a:rPr>
                <a:t>return anything</a:t>
              </a:r>
              <a:endParaRPr lang="en-US" sz="3600" b="1" dirty="0">
                <a:solidFill>
                  <a:srgbClr val="003470"/>
                </a:solidFill>
              </a:endParaRP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A56C034D-BED3-C94E-9190-86716247F3C6}"/>
                </a:ext>
              </a:extLst>
            </p:cNvPr>
            <p:cNvSpPr/>
            <p:nvPr/>
          </p:nvSpPr>
          <p:spPr>
            <a:xfrm flipH="1" flipV="1">
              <a:off x="2509373" y="9046"/>
              <a:ext cx="1850349" cy="1859305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056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AE56D-5E5D-714B-91EC-7E72AA91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Java: be specific!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827D-9779-D64E-8EC8-50DEB20BE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  <a:effectLst/>
                <a:latin typeface="Courier" pitchFamily="2" charset="0"/>
              </a:rPr>
              <a:t>public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chemeClr val="accent1"/>
                </a:solidFill>
                <a:effectLst/>
                <a:latin typeface="Courier" pitchFamily="2" charset="0"/>
              </a:rPr>
              <a:t>static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chemeClr val="accent1"/>
                </a:solidFill>
                <a:effectLst/>
                <a:latin typeface="Courier" pitchFamily="2" charset="0"/>
              </a:rPr>
              <a:t>void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 main(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String[] </a:t>
            </a:r>
            <a:r>
              <a:rPr lang="en-US" dirty="0" err="1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args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459C77-6E87-9C40-82BC-F18E0B6C9CE4}"/>
              </a:ext>
            </a:extLst>
          </p:cNvPr>
          <p:cNvGrpSpPr/>
          <p:nvPr/>
        </p:nvGrpSpPr>
        <p:grpSpPr>
          <a:xfrm flipH="1">
            <a:off x="2779385" y="2924123"/>
            <a:ext cx="3687759" cy="2609637"/>
            <a:chOff x="2509373" y="9046"/>
            <a:chExt cx="3687759" cy="260963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2B9342-4003-4F43-B446-44543B4C08C1}"/>
                </a:ext>
              </a:extLst>
            </p:cNvPr>
            <p:cNvSpPr txBox="1"/>
            <p:nvPr/>
          </p:nvSpPr>
          <p:spPr>
            <a:xfrm>
              <a:off x="3003629" y="1418354"/>
              <a:ext cx="319350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the method takes an </a:t>
              </a:r>
            </a:p>
            <a:p>
              <a:pPr algn="ctr"/>
              <a:r>
                <a:rPr lang="en-US" sz="2400" b="1" dirty="0">
                  <a:solidFill>
                    <a:srgbClr val="003470"/>
                  </a:solidFill>
                </a:rPr>
                <a:t>array (list) of Strings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as input</a:t>
              </a:r>
              <a:endParaRPr lang="en-US" sz="3600" dirty="0">
                <a:solidFill>
                  <a:srgbClr val="003470"/>
                </a:solidFill>
              </a:endParaRP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A56C034D-BED3-C94E-9190-86716247F3C6}"/>
                </a:ext>
              </a:extLst>
            </p:cNvPr>
            <p:cNvSpPr/>
            <p:nvPr/>
          </p:nvSpPr>
          <p:spPr>
            <a:xfrm flipH="1" flipV="1">
              <a:off x="2509373" y="9046"/>
              <a:ext cx="1850349" cy="1859305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5613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A58A9-E0BB-1A47-9315-0E9C51B4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“Presentations”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E9C0A1-B5C5-6045-8ED5-62499349E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Typical semester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strike="sngStrike" dirty="0">
                <a:solidFill>
                  <a:schemeClr val="accent1"/>
                </a:solidFill>
              </a:rPr>
              <a:t>big reception in Ford Atrium where teams demonstrate their final projects (as seen in video)</a:t>
            </a:r>
          </a:p>
          <a:p>
            <a:r>
              <a:rPr lang="en-US" b="1" dirty="0"/>
              <a:t>Pandemic version:</a:t>
            </a:r>
            <a:endParaRPr lang="en-US" dirty="0"/>
          </a:p>
          <a:p>
            <a:pPr lvl="1"/>
            <a:r>
              <a:rPr lang="en-US" dirty="0"/>
              <a:t>Too many projects to do “live” presentations via Zoom</a:t>
            </a:r>
          </a:p>
          <a:p>
            <a:pPr lvl="1"/>
            <a:r>
              <a:rPr lang="en-US" dirty="0"/>
              <a:t>Instead, FP3: Prototype II will be a </a:t>
            </a:r>
            <a:r>
              <a:rPr lang="en-US" b="1" dirty="0"/>
              <a:t>5-minute video</a:t>
            </a:r>
            <a:r>
              <a:rPr lang="en-US" dirty="0"/>
              <a:t> which we’ll combine to make a multi-part “</a:t>
            </a:r>
            <a:r>
              <a:rPr lang="en-US" b="1" dirty="0"/>
              <a:t>miniseries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The week following break will be </a:t>
            </a:r>
            <a:r>
              <a:rPr lang="en-US" b="1" dirty="0"/>
              <a:t>fully asynchronous </a:t>
            </a:r>
            <a:r>
              <a:rPr lang="en-US" dirty="0"/>
              <a:t>(you can watch the “episodes” at your convenience)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99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D875C-290E-3248-8401-E87B8480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line that does the actual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C729A-5DFD-014C-BDCE-3D8DE38EC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 algn="ctr">
              <a:buNone/>
            </a:pPr>
            <a:r>
              <a:rPr lang="en-US" dirty="0" err="1">
                <a:latin typeface="Courier" pitchFamily="2" charset="0"/>
              </a:rPr>
              <a:t>System.out.println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A325BE"/>
                </a:solidFill>
                <a:latin typeface="Courier" pitchFamily="2" charset="0"/>
              </a:rPr>
              <a:t>“Hello world!”</a:t>
            </a:r>
            <a:r>
              <a:rPr lang="en-US" dirty="0">
                <a:latin typeface="Courier" pitchFamily="2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96068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D875C-290E-3248-8401-E87B8480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line that does the actual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C729A-5DFD-014C-BDCE-3D8DE38EC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 algn="ctr">
              <a:buNone/>
            </a:pPr>
            <a:r>
              <a:rPr lang="en-US" dirty="0" err="1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System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.out.println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(“Hello world!”);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D7290A-6BA3-744C-8EAC-2588D4341F3A}"/>
              </a:ext>
            </a:extLst>
          </p:cNvPr>
          <p:cNvGrpSpPr/>
          <p:nvPr/>
        </p:nvGrpSpPr>
        <p:grpSpPr>
          <a:xfrm flipH="1">
            <a:off x="1823705" y="2924123"/>
            <a:ext cx="2364242" cy="2228954"/>
            <a:chOff x="1613097" y="9046"/>
            <a:chExt cx="2364242" cy="22289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824FF6-953E-4E48-A602-E59758B02B4B}"/>
                </a:ext>
              </a:extLst>
            </p:cNvPr>
            <p:cNvSpPr txBox="1"/>
            <p:nvPr/>
          </p:nvSpPr>
          <p:spPr>
            <a:xfrm>
              <a:off x="1613097" y="1407003"/>
              <a:ext cx="20842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this is a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built-in</a:t>
              </a:r>
              <a:r>
                <a:rPr lang="en-US" sz="2400" b="1" dirty="0">
                  <a:solidFill>
                    <a:srgbClr val="003470"/>
                  </a:solidFill>
                </a:rPr>
                <a:t> object</a:t>
              </a:r>
              <a:endParaRPr lang="en-US" sz="3600" b="1" dirty="0">
                <a:solidFill>
                  <a:srgbClr val="003470"/>
                </a:solidFill>
              </a:endParaRP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96737CEC-07F0-FD49-A4FE-5309A893921A}"/>
                </a:ext>
              </a:extLst>
            </p:cNvPr>
            <p:cNvSpPr/>
            <p:nvPr/>
          </p:nvSpPr>
          <p:spPr>
            <a:xfrm flipV="1">
              <a:off x="2126990" y="9046"/>
              <a:ext cx="1850349" cy="1859305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7808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D875C-290E-3248-8401-E87B8480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line that does the actual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C729A-5DFD-014C-BDCE-3D8DE38EC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chemeClr val="accent1"/>
                </a:solidFill>
                <a:effectLst/>
                <a:latin typeface="Courier" pitchFamily="2" charset="0"/>
              </a:rPr>
              <a:t>System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.</a:t>
            </a:r>
            <a:r>
              <a:rPr lang="en-US" dirty="0" err="1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out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.println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(“Hello world!”);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D7290A-6BA3-744C-8EAC-2588D4341F3A}"/>
              </a:ext>
            </a:extLst>
          </p:cNvPr>
          <p:cNvGrpSpPr/>
          <p:nvPr/>
        </p:nvGrpSpPr>
        <p:grpSpPr>
          <a:xfrm flipH="1">
            <a:off x="2423780" y="2924123"/>
            <a:ext cx="3472424" cy="2598286"/>
            <a:chOff x="785989" y="9046"/>
            <a:chExt cx="3472424" cy="25982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824FF6-953E-4E48-A602-E59758B02B4B}"/>
                </a:ext>
              </a:extLst>
            </p:cNvPr>
            <p:cNvSpPr txBox="1"/>
            <p:nvPr/>
          </p:nvSpPr>
          <p:spPr>
            <a:xfrm>
              <a:off x="785989" y="1407003"/>
              <a:ext cx="347242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that object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has an </a:t>
              </a:r>
              <a:r>
                <a:rPr lang="en-US" sz="2400" b="1" dirty="0">
                  <a:solidFill>
                    <a:srgbClr val="003470"/>
                  </a:solidFill>
                </a:rPr>
                <a:t>attribute</a:t>
              </a:r>
              <a:endParaRPr lang="en-US" sz="2400" dirty="0">
                <a:solidFill>
                  <a:srgbClr val="003470"/>
                </a:solidFill>
              </a:endParaRP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(which is also an object)</a:t>
              </a:r>
              <a:endParaRPr lang="en-US" sz="3600" dirty="0">
                <a:solidFill>
                  <a:srgbClr val="003470"/>
                </a:solidFill>
              </a:endParaRP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96737CEC-07F0-FD49-A4FE-5309A893921A}"/>
                </a:ext>
              </a:extLst>
            </p:cNvPr>
            <p:cNvSpPr/>
            <p:nvPr/>
          </p:nvSpPr>
          <p:spPr>
            <a:xfrm flipV="1">
              <a:off x="2126990" y="9046"/>
              <a:ext cx="1850349" cy="1859305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91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D875C-290E-3248-8401-E87B8480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line that does the actual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C729A-5DFD-014C-BDCE-3D8DE38EC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chemeClr val="accent1"/>
                </a:solidFill>
                <a:effectLst/>
                <a:latin typeface="Courier" pitchFamily="2" charset="0"/>
              </a:rPr>
              <a:t>System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chemeClr val="accent1"/>
                </a:solidFill>
                <a:effectLst/>
                <a:latin typeface="Courier" pitchFamily="2" charset="0"/>
              </a:rPr>
              <a:t>out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.</a:t>
            </a:r>
            <a:r>
              <a:rPr lang="en-US" dirty="0" err="1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println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(“Hello world!”);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D7290A-6BA3-744C-8EAC-2588D4341F3A}"/>
              </a:ext>
            </a:extLst>
          </p:cNvPr>
          <p:cNvGrpSpPr/>
          <p:nvPr/>
        </p:nvGrpSpPr>
        <p:grpSpPr>
          <a:xfrm flipH="1">
            <a:off x="3885262" y="2924123"/>
            <a:ext cx="2522097" cy="2228954"/>
            <a:chOff x="1455242" y="9046"/>
            <a:chExt cx="2522097" cy="22289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824FF6-953E-4E48-A602-E59758B02B4B}"/>
                </a:ext>
              </a:extLst>
            </p:cNvPr>
            <p:cNvSpPr txBox="1"/>
            <p:nvPr/>
          </p:nvSpPr>
          <p:spPr>
            <a:xfrm>
              <a:off x="1455242" y="1407003"/>
              <a:ext cx="213391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that object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has a </a:t>
              </a:r>
              <a:r>
                <a:rPr lang="en-US" sz="2400" b="1" dirty="0">
                  <a:solidFill>
                    <a:srgbClr val="003470"/>
                  </a:solidFill>
                </a:rPr>
                <a:t>method</a:t>
              </a:r>
              <a:endParaRPr lang="en-US" sz="2400" dirty="0">
                <a:solidFill>
                  <a:srgbClr val="003470"/>
                </a:solidFill>
              </a:endParaRP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96737CEC-07F0-FD49-A4FE-5309A893921A}"/>
                </a:ext>
              </a:extLst>
            </p:cNvPr>
            <p:cNvSpPr/>
            <p:nvPr/>
          </p:nvSpPr>
          <p:spPr>
            <a:xfrm flipV="1">
              <a:off x="2126990" y="9046"/>
              <a:ext cx="1850349" cy="1859305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5037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D875C-290E-3248-8401-E87B8480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line that does the actual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C729A-5DFD-014C-BDCE-3D8DE38EC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dirty="0">
              <a:latin typeface="Courier" pitchFamily="2" charset="0"/>
            </a:endParaRPr>
          </a:p>
          <a:p>
            <a:pPr marL="0" indent="0" algn="ctr">
              <a:buNone/>
            </a:pPr>
            <a:r>
              <a:rPr lang="en-US" dirty="0" err="1">
                <a:solidFill>
                  <a:schemeClr val="accent1"/>
                </a:solidFill>
                <a:effectLst/>
                <a:latin typeface="Courier" pitchFamily="2" charset="0"/>
              </a:rPr>
              <a:t>System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chemeClr val="accent1"/>
                </a:solidFill>
                <a:effectLst/>
                <a:latin typeface="Courier" pitchFamily="2" charset="0"/>
              </a:rPr>
              <a:t>out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chemeClr val="accent1"/>
                </a:solidFill>
                <a:effectLst/>
                <a:latin typeface="Courier" pitchFamily="2" charset="0"/>
              </a:rPr>
              <a:t>println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(“Hello world!”)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D7290A-6BA3-744C-8EAC-2588D4341F3A}"/>
              </a:ext>
            </a:extLst>
          </p:cNvPr>
          <p:cNvGrpSpPr/>
          <p:nvPr/>
        </p:nvGrpSpPr>
        <p:grpSpPr>
          <a:xfrm flipH="1">
            <a:off x="4083173" y="2877735"/>
            <a:ext cx="3730620" cy="2274803"/>
            <a:chOff x="48808" y="-37342"/>
            <a:chExt cx="3730620" cy="227480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824FF6-953E-4E48-A602-E59758B02B4B}"/>
                </a:ext>
              </a:extLst>
            </p:cNvPr>
            <p:cNvSpPr txBox="1"/>
            <p:nvPr/>
          </p:nvSpPr>
          <p:spPr>
            <a:xfrm>
              <a:off x="566690" y="1406464"/>
              <a:ext cx="32127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every statement ends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with </a:t>
              </a:r>
              <a:r>
                <a:rPr lang="en-US" sz="2400" b="1" dirty="0">
                  <a:solidFill>
                    <a:srgbClr val="003470"/>
                  </a:solidFill>
                </a:rPr>
                <a:t>a semi-colon</a:t>
              </a: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96737CEC-07F0-FD49-A4FE-5309A893921A}"/>
                </a:ext>
              </a:extLst>
            </p:cNvPr>
            <p:cNvSpPr/>
            <p:nvPr/>
          </p:nvSpPr>
          <p:spPr>
            <a:xfrm flipH="1" flipV="1">
              <a:off x="48808" y="-37342"/>
              <a:ext cx="1850349" cy="1859305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966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9D7B2-FF1F-7D49-BE79-9A5C6A625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types in Java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72166C0-665A-2140-B762-257204E5BD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0496938"/>
              </p:ext>
            </p:extLst>
          </p:nvPr>
        </p:nvGraphicFramePr>
        <p:xfrm>
          <a:off x="577734" y="1550322"/>
          <a:ext cx="7988532" cy="476734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994266">
                  <a:extLst>
                    <a:ext uri="{9D8B030D-6E8A-4147-A177-3AD203B41FA5}">
                      <a16:colId xmlns:a16="http://schemas.microsoft.com/office/drawing/2014/main" val="2233312107"/>
                    </a:ext>
                  </a:extLst>
                </a:gridCol>
                <a:gridCol w="3994266">
                  <a:extLst>
                    <a:ext uri="{9D8B030D-6E8A-4147-A177-3AD203B41FA5}">
                      <a16:colId xmlns:a16="http://schemas.microsoft.com/office/drawing/2014/main" val="2683658327"/>
                    </a:ext>
                  </a:extLst>
                </a:gridCol>
              </a:tblGrid>
              <a:tr h="7945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dirty="0">
                          <a:effectLst/>
                        </a:rPr>
                        <a:t>Primitive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dirty="0">
                          <a:effectLst/>
                        </a:rPr>
                        <a:t>Object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272997297"/>
                  </a:ext>
                </a:extLst>
              </a:tr>
              <a:tr h="794558">
                <a:tc>
                  <a:txBody>
                    <a:bodyPr/>
                    <a:lstStyle/>
                    <a:p>
                      <a:pPr marL="460375" indent="-460375" algn="ctr" fontAlgn="t">
                        <a:tabLst/>
                      </a:pPr>
                      <a:r>
                        <a:rPr lang="en-US" sz="3200" dirty="0" err="1">
                          <a:effectLst/>
                        </a:rPr>
                        <a:t>int</a:t>
                      </a:r>
                      <a:endParaRPr lang="en-US" sz="3200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3200" dirty="0">
                          <a:effectLst/>
                        </a:rPr>
                        <a:t>Integer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516897840"/>
                  </a:ext>
                </a:extLst>
              </a:tr>
              <a:tr h="7945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3200" dirty="0">
                          <a:effectLst/>
                        </a:rPr>
                        <a:t>float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3200">
                          <a:effectLst/>
                        </a:rPr>
                        <a:t>Float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035055142"/>
                  </a:ext>
                </a:extLst>
              </a:tr>
              <a:tr h="7945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3200" dirty="0">
                          <a:effectLst/>
                        </a:rPr>
                        <a:t>double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3200" dirty="0">
                          <a:effectLst/>
                        </a:rPr>
                        <a:t>Double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138279028"/>
                  </a:ext>
                </a:extLst>
              </a:tr>
              <a:tr h="7945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3200" dirty="0">
                          <a:effectLst/>
                        </a:rPr>
                        <a:t>char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3200">
                          <a:effectLst/>
                        </a:rPr>
                        <a:t>Char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39578633"/>
                  </a:ext>
                </a:extLst>
              </a:tr>
              <a:tr h="7945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3200" dirty="0" err="1">
                          <a:effectLst/>
                        </a:rPr>
                        <a:t>boolean</a:t>
                      </a:r>
                      <a:endParaRPr lang="en-US" sz="3200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3200" dirty="0">
                          <a:effectLst/>
                        </a:rPr>
                        <a:t>Boolean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45005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375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C7337-389C-7E4C-9772-83C4ABD00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slightly more interesting past program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E2F670-5878-4843-A14F-028BEA7D2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862" y="2196981"/>
            <a:ext cx="8229600" cy="2640381"/>
          </a:xfrm>
        </p:spPr>
      </p:pic>
    </p:spTree>
    <p:extLst>
      <p:ext uri="{BB962C8B-B14F-4D97-AF65-F5344CB8AC3E}">
        <p14:creationId xmlns:p14="http://schemas.microsoft.com/office/powerpoint/2010/main" val="2078319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2FDF6-E2B0-B24A-B37E-5809EA7B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same thing in Java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B288FA1-86A4-214D-9A2E-5DFF342003D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070" y="1600200"/>
            <a:ext cx="7354259" cy="487680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97C89F3-B173-7740-93CD-4BFE44A3F49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1070" y="1600200"/>
            <a:ext cx="735425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61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2FDF6-E2B0-B24A-B37E-5809EA7B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same thing in Java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A26071-EB2E-F54D-A130-0C22FFD78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070" y="1600200"/>
            <a:ext cx="7354259" cy="4876800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FC9A781-895D-744B-8545-0599D91056F6}"/>
              </a:ext>
            </a:extLst>
          </p:cNvPr>
          <p:cNvGrpSpPr/>
          <p:nvPr/>
        </p:nvGrpSpPr>
        <p:grpSpPr>
          <a:xfrm flipH="1">
            <a:off x="354612" y="3713522"/>
            <a:ext cx="2040582" cy="1199635"/>
            <a:chOff x="5351314" y="-280799"/>
            <a:chExt cx="2040582" cy="119963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5617C6-AC30-404E-9890-C2736FD9EA24}"/>
                </a:ext>
              </a:extLst>
            </p:cNvPr>
            <p:cNvSpPr txBox="1"/>
            <p:nvPr/>
          </p:nvSpPr>
          <p:spPr>
            <a:xfrm>
              <a:off x="5899180" y="-202216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math looks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pretty similar</a:t>
              </a:r>
              <a:endParaRPr lang="en-US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4F5065AF-C3C8-1F40-AEF5-EC6AD6F7CC38}"/>
                </a:ext>
              </a:extLst>
            </p:cNvPr>
            <p:cNvSpPr/>
            <p:nvPr/>
          </p:nvSpPr>
          <p:spPr>
            <a:xfrm rot="4843559">
              <a:off x="5354217" y="-283702"/>
              <a:ext cx="1199635" cy="1205441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83B56BD3-47AD-0E48-B48D-8E36A46246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rcRect l="44660" t="68389" r="10547" b="25001"/>
          <a:stretch/>
        </p:blipFill>
        <p:spPr>
          <a:xfrm>
            <a:off x="4255477" y="4935414"/>
            <a:ext cx="3294184" cy="322385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DAA43FE4-952B-9740-8766-D9F23D64BA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rcRect l="44660" t="48542" r="5287" b="46515"/>
          <a:stretch/>
        </p:blipFill>
        <p:spPr>
          <a:xfrm>
            <a:off x="4255477" y="3967513"/>
            <a:ext cx="3681046" cy="241072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0CC9E54F-4F5C-1C49-9CE7-CE858D2A9E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rcRect l="13577" t="63447" r="48486" b="31610"/>
          <a:stretch/>
        </p:blipFill>
        <p:spPr>
          <a:xfrm>
            <a:off x="1969476" y="4694340"/>
            <a:ext cx="2790093" cy="241073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E115D1F-1186-9C43-8864-73D00592C4BF}"/>
              </a:ext>
            </a:extLst>
          </p:cNvPr>
          <p:cNvGrpSpPr/>
          <p:nvPr/>
        </p:nvGrpSpPr>
        <p:grpSpPr>
          <a:xfrm flipH="1">
            <a:off x="5810527" y="4706707"/>
            <a:ext cx="1902464" cy="1560837"/>
            <a:chOff x="6417749" y="-950355"/>
            <a:chExt cx="1902464" cy="156083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F1A83F-3FC5-4B44-9262-A1A7FACAF640}"/>
                </a:ext>
              </a:extLst>
            </p:cNvPr>
            <p:cNvSpPr txBox="1"/>
            <p:nvPr/>
          </p:nvSpPr>
          <p:spPr>
            <a:xfrm>
              <a:off x="6417749" y="-35849"/>
              <a:ext cx="13773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as do string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literals</a:t>
              </a:r>
              <a:endParaRPr lang="en-US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16" name="Circular Arrow 15">
              <a:extLst>
                <a:ext uri="{FF2B5EF4-FFF2-40B4-BE49-F238E27FC236}">
                  <a16:creationId xmlns:a16="http://schemas.microsoft.com/office/drawing/2014/main" id="{466072BF-655D-674C-A901-193623431EB2}"/>
                </a:ext>
              </a:extLst>
            </p:cNvPr>
            <p:cNvSpPr/>
            <p:nvPr/>
          </p:nvSpPr>
          <p:spPr>
            <a:xfrm rot="11700000" flipH="1">
              <a:off x="7120578" y="-950355"/>
              <a:ext cx="1199635" cy="1205441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Circular Arrow 16">
            <a:extLst>
              <a:ext uri="{FF2B5EF4-FFF2-40B4-BE49-F238E27FC236}">
                <a16:creationId xmlns:a16="http://schemas.microsoft.com/office/drawing/2014/main" id="{4DAD26E6-3C3D-514B-A256-A382DF5C7E3A}"/>
              </a:ext>
            </a:extLst>
          </p:cNvPr>
          <p:cNvSpPr/>
          <p:nvPr/>
        </p:nvSpPr>
        <p:spPr>
          <a:xfrm rot="18000000" flipV="1">
            <a:off x="6463218" y="3939059"/>
            <a:ext cx="1892146" cy="2012215"/>
          </a:xfrm>
          <a:prstGeom prst="circularArrow">
            <a:avLst>
              <a:gd name="adj1" fmla="val 746"/>
              <a:gd name="adj2" fmla="val 685731"/>
              <a:gd name="adj3" fmla="val 20811199"/>
              <a:gd name="adj4" fmla="val 13639660"/>
              <a:gd name="adj5" fmla="val 3020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334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2FDF6-E2B0-B24A-B37E-5809EA7B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same thing in Java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A26071-EB2E-F54D-A130-0C22FFD78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070" y="1600200"/>
            <a:ext cx="7354259" cy="4876800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FC9A781-895D-744B-8545-0599D91056F6}"/>
              </a:ext>
            </a:extLst>
          </p:cNvPr>
          <p:cNvGrpSpPr/>
          <p:nvPr/>
        </p:nvGrpSpPr>
        <p:grpSpPr>
          <a:xfrm flipH="1">
            <a:off x="3855577" y="1000382"/>
            <a:ext cx="5206568" cy="1199635"/>
            <a:chOff x="-1315637" y="-2134849"/>
            <a:chExt cx="5206568" cy="119963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5617C6-AC30-404E-9890-C2736FD9EA24}"/>
                </a:ext>
              </a:extLst>
            </p:cNvPr>
            <p:cNvSpPr txBox="1"/>
            <p:nvPr/>
          </p:nvSpPr>
          <p:spPr>
            <a:xfrm>
              <a:off x="-1315637" y="-2084446"/>
              <a:ext cx="452777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importing works roughly the same way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(but there are WAY MORE built-in classes,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and they’re organized hierarchically!)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4F5065AF-C3C8-1F40-AEF5-EC6AD6F7CC38}"/>
                </a:ext>
              </a:extLst>
            </p:cNvPr>
            <p:cNvSpPr/>
            <p:nvPr/>
          </p:nvSpPr>
          <p:spPr>
            <a:xfrm rot="14132869" flipH="1">
              <a:off x="2688393" y="-2137752"/>
              <a:ext cx="1199635" cy="1205441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45075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83B56BD3-47AD-0E48-B48D-8E36A46246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rcRect l="160" t="-1" r="57890" b="93631"/>
          <a:stretch/>
        </p:blipFill>
        <p:spPr>
          <a:xfrm>
            <a:off x="982793" y="1600201"/>
            <a:ext cx="3085115" cy="310662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245174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A58A9-E0BB-1A47-9315-0E9C51B4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include in your video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E9C0A1-B5C5-6045-8ED5-62499349E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brief overview / description of your project</a:t>
            </a:r>
          </a:p>
          <a:p>
            <a:pPr lvl="1"/>
            <a:r>
              <a:rPr lang="en-US" dirty="0"/>
              <a:t>Describe the “big idea”</a:t>
            </a:r>
          </a:p>
          <a:p>
            <a:pPr lvl="1"/>
            <a:r>
              <a:rPr lang="en-US" dirty="0"/>
              <a:t>A sentence or two about the intended audience</a:t>
            </a:r>
          </a:p>
          <a:p>
            <a:pPr lvl="1"/>
            <a:r>
              <a:rPr lang="en-US" dirty="0"/>
              <a:t>Great place to include pictures of your paper prototype / persona</a:t>
            </a:r>
          </a:p>
          <a:p>
            <a:r>
              <a:rPr lang="en-US" dirty="0"/>
              <a:t>An overview of the </a:t>
            </a:r>
            <a:r>
              <a:rPr lang="en-US" b="1" dirty="0"/>
              <a:t>code</a:t>
            </a:r>
          </a:p>
          <a:p>
            <a:pPr lvl="1"/>
            <a:r>
              <a:rPr lang="en-US" dirty="0"/>
              <a:t>Pull up your </a:t>
            </a:r>
            <a:r>
              <a:rPr lang="en-US" dirty="0" err="1"/>
              <a:t>repl</a:t>
            </a:r>
            <a:r>
              <a:rPr lang="en-US" dirty="0"/>
              <a:t> and give us a quick tour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pPr lvl="1"/>
            <a:r>
              <a:rPr lang="en-US" dirty="0"/>
              <a:t>Did you use object-oriented programming, or something more function-oriented? Tell us why!</a:t>
            </a:r>
          </a:p>
          <a:p>
            <a:r>
              <a:rPr lang="en-US" dirty="0"/>
              <a:t>The best part: a </a:t>
            </a:r>
            <a:r>
              <a:rPr lang="en-US" b="1" dirty="0"/>
              <a:t>demonstration</a:t>
            </a:r>
            <a:r>
              <a:rPr lang="en-US" dirty="0"/>
              <a:t> of your project in action</a:t>
            </a:r>
          </a:p>
          <a:p>
            <a:pPr lvl="1"/>
            <a:r>
              <a:rPr lang="en-US" dirty="0"/>
              <a:t>Could be you giving us a walkthrough, or a recording of someone else interacting with it (just make sure you have their permission!)</a:t>
            </a:r>
          </a:p>
          <a:p>
            <a:pPr lvl="1"/>
            <a:r>
              <a:rPr lang="en-US" dirty="0"/>
              <a:t>If you choose the latter, you’re welcome to include their feedback in your video (e.g. “I really like this feature”, etc.)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98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2FDF6-E2B0-B24A-B37E-5809EA7B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same thing in Java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A26071-EB2E-F54D-A130-0C22FFD78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070" y="1600200"/>
            <a:ext cx="7354259" cy="4876800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FC9A781-895D-744B-8545-0599D91056F6}"/>
              </a:ext>
            </a:extLst>
          </p:cNvPr>
          <p:cNvGrpSpPr/>
          <p:nvPr/>
        </p:nvGrpSpPr>
        <p:grpSpPr>
          <a:xfrm flipH="1">
            <a:off x="457157" y="2678586"/>
            <a:ext cx="1937994" cy="1199635"/>
            <a:chOff x="5351314" y="-280799"/>
            <a:chExt cx="1937994" cy="119963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5617C6-AC30-404E-9890-C2736FD9EA24}"/>
                </a:ext>
              </a:extLst>
            </p:cNvPr>
            <p:cNvSpPr txBox="1"/>
            <p:nvPr/>
          </p:nvSpPr>
          <p:spPr>
            <a:xfrm>
              <a:off x="6001776" y="-202216"/>
              <a:ext cx="12875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like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Courier" pitchFamily="2" charset="0"/>
                </a:rPr>
                <a:t>input(…)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4F5065AF-C3C8-1F40-AEF5-EC6AD6F7CC38}"/>
                </a:ext>
              </a:extLst>
            </p:cNvPr>
            <p:cNvSpPr/>
            <p:nvPr/>
          </p:nvSpPr>
          <p:spPr>
            <a:xfrm rot="4843559">
              <a:off x="5354217" y="-283702"/>
              <a:ext cx="1199635" cy="1205441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83B56BD3-47AD-0E48-B48D-8E36A46246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rcRect l="12939" t="41947" r="40037" b="52385"/>
          <a:stretch/>
        </p:blipFill>
        <p:spPr>
          <a:xfrm>
            <a:off x="1922585" y="3645876"/>
            <a:ext cx="3458307" cy="276419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56662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2FDF6-E2B0-B24A-B37E-5809EA7B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same thing in Java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A26071-EB2E-F54D-A130-0C22FFD78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070" y="1600200"/>
            <a:ext cx="7354259" cy="4876800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FC9A781-895D-744B-8545-0599D91056F6}"/>
              </a:ext>
            </a:extLst>
          </p:cNvPr>
          <p:cNvGrpSpPr/>
          <p:nvPr/>
        </p:nvGrpSpPr>
        <p:grpSpPr>
          <a:xfrm flipH="1">
            <a:off x="444338" y="3958725"/>
            <a:ext cx="1950813" cy="1396249"/>
            <a:chOff x="5351314" y="733335"/>
            <a:chExt cx="1950813" cy="13962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5617C6-AC30-404E-9890-C2736FD9EA24}"/>
                </a:ext>
              </a:extLst>
            </p:cNvPr>
            <p:cNvSpPr txBox="1"/>
            <p:nvPr/>
          </p:nvSpPr>
          <p:spPr>
            <a:xfrm>
              <a:off x="5988947" y="1206254"/>
              <a:ext cx="131318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but the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prompt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is separate</a:t>
              </a:r>
              <a:endParaRPr lang="en-US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4F5065AF-C3C8-1F40-AEF5-EC6AD6F7CC38}"/>
                </a:ext>
              </a:extLst>
            </p:cNvPr>
            <p:cNvSpPr/>
            <p:nvPr/>
          </p:nvSpPr>
          <p:spPr>
            <a:xfrm rot="16756441" flipV="1">
              <a:off x="5354217" y="730432"/>
              <a:ext cx="1199635" cy="1205441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BBB1CE8-41A3-0742-8A19-A807A2F022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rcRect l="12939" t="48437" r="1913" b="46755"/>
          <a:stretch/>
        </p:blipFill>
        <p:spPr>
          <a:xfrm>
            <a:off x="1922585" y="3962400"/>
            <a:ext cx="6262068" cy="234462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326428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2FDF6-E2B0-B24A-B37E-5809EA7B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same thing in Java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A26071-EB2E-F54D-A130-0C22FFD78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070" y="1600200"/>
            <a:ext cx="7354259" cy="4876800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70F78B1-BF85-F14F-B053-82BAE9EEC5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3734" t="53228" r="2299" b="41940"/>
          <a:stretch/>
        </p:blipFill>
        <p:spPr>
          <a:xfrm>
            <a:off x="1981149" y="4195990"/>
            <a:ext cx="6175022" cy="235653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FC9A781-895D-744B-8545-0599D91056F6}"/>
              </a:ext>
            </a:extLst>
          </p:cNvPr>
          <p:cNvGrpSpPr/>
          <p:nvPr/>
        </p:nvGrpSpPr>
        <p:grpSpPr>
          <a:xfrm flipH="1">
            <a:off x="373818" y="2986317"/>
            <a:ext cx="2021333" cy="1390661"/>
            <a:chOff x="5351314" y="-239073"/>
            <a:chExt cx="2021333" cy="139066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5617C6-AC30-404E-9890-C2736FD9EA24}"/>
                </a:ext>
              </a:extLst>
            </p:cNvPr>
            <p:cNvSpPr txBox="1"/>
            <p:nvPr/>
          </p:nvSpPr>
          <p:spPr>
            <a:xfrm>
              <a:off x="5918403" y="-239073"/>
              <a:ext cx="145424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as is the call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to get the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actual input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4F5065AF-C3C8-1F40-AEF5-EC6AD6F7CC38}"/>
                </a:ext>
              </a:extLst>
            </p:cNvPr>
            <p:cNvSpPr/>
            <p:nvPr/>
          </p:nvSpPr>
          <p:spPr>
            <a:xfrm rot="4843559">
              <a:off x="5354217" y="-50950"/>
              <a:ext cx="1199635" cy="1205441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87813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2FDF6-E2B0-B24A-B37E-5809EA7B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variables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A26071-EB2E-F54D-A130-0C22FFD78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070" y="1600200"/>
            <a:ext cx="7354259" cy="4876800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70F78B1-BF85-F14F-B053-82BAE9EEC5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3734" t="20551" r="67460" b="62502"/>
          <a:stretch/>
        </p:blipFill>
        <p:spPr>
          <a:xfrm>
            <a:off x="1981149" y="2602524"/>
            <a:ext cx="1383015" cy="826476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FC9A781-895D-744B-8545-0599D91056F6}"/>
              </a:ext>
            </a:extLst>
          </p:cNvPr>
          <p:cNvGrpSpPr/>
          <p:nvPr/>
        </p:nvGrpSpPr>
        <p:grpSpPr>
          <a:xfrm flipH="1">
            <a:off x="290470" y="2884059"/>
            <a:ext cx="2104698" cy="2489255"/>
            <a:chOff x="5351297" y="-341331"/>
            <a:chExt cx="2104698" cy="24892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5617C6-AC30-404E-9890-C2736FD9EA24}"/>
                </a:ext>
              </a:extLst>
            </p:cNvPr>
            <p:cNvSpPr txBox="1"/>
            <p:nvPr/>
          </p:nvSpPr>
          <p:spPr>
            <a:xfrm>
              <a:off x="5835038" y="116599"/>
              <a:ext cx="1620957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unlike python,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we have to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tell Java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in advance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what type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each variable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will be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4F5065AF-C3C8-1F40-AEF5-EC6AD6F7CC38}"/>
                </a:ext>
              </a:extLst>
            </p:cNvPr>
            <p:cNvSpPr/>
            <p:nvPr/>
          </p:nvSpPr>
          <p:spPr>
            <a:xfrm rot="16756441" flipV="1">
              <a:off x="5354200" y="-344234"/>
              <a:ext cx="1199635" cy="1205441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9269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2FDF6-E2B0-B24A-B37E-5809EA7B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variables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A26071-EB2E-F54D-A130-0C22FFD78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070" y="1600200"/>
            <a:ext cx="7354259" cy="4876800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70F78B1-BF85-F14F-B053-82BAE9EEC5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3734" t="20551" r="67460" b="62502"/>
          <a:stretch/>
        </p:blipFill>
        <p:spPr>
          <a:xfrm>
            <a:off x="1981149" y="2602524"/>
            <a:ext cx="1383015" cy="826476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FC9A781-895D-744B-8545-0599D91056F6}"/>
              </a:ext>
            </a:extLst>
          </p:cNvPr>
          <p:cNvGrpSpPr/>
          <p:nvPr/>
        </p:nvGrpSpPr>
        <p:grpSpPr>
          <a:xfrm flipH="1">
            <a:off x="290470" y="2884059"/>
            <a:ext cx="2104698" cy="2489255"/>
            <a:chOff x="5351297" y="-341331"/>
            <a:chExt cx="2104698" cy="24892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5617C6-AC30-404E-9890-C2736FD9EA24}"/>
                </a:ext>
              </a:extLst>
            </p:cNvPr>
            <p:cNvSpPr txBox="1"/>
            <p:nvPr/>
          </p:nvSpPr>
          <p:spPr>
            <a:xfrm>
              <a:off x="5835038" y="116599"/>
              <a:ext cx="1620957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unlike python,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we have to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tell Java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in advance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what type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each variable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will be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4F5065AF-C3C8-1F40-AEF5-EC6AD6F7CC38}"/>
                </a:ext>
              </a:extLst>
            </p:cNvPr>
            <p:cNvSpPr/>
            <p:nvPr/>
          </p:nvSpPr>
          <p:spPr>
            <a:xfrm rot="16756441" flipV="1">
              <a:off x="5354200" y="-344234"/>
              <a:ext cx="1199635" cy="1205441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30341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2FDF6-E2B0-B24A-B37E-5809EA7B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A26071-EB2E-F54D-A130-0C22FFD78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070" y="1600200"/>
            <a:ext cx="7354259" cy="4876800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70F78B1-BF85-F14F-B053-82BAE9EEC5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3734" t="79204" r="61876" b="15027"/>
          <a:stretch/>
        </p:blipFill>
        <p:spPr>
          <a:xfrm>
            <a:off x="1981149" y="5462954"/>
            <a:ext cx="1793682" cy="28135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FC9A781-895D-744B-8545-0599D91056F6}"/>
              </a:ext>
            </a:extLst>
          </p:cNvPr>
          <p:cNvGrpSpPr/>
          <p:nvPr/>
        </p:nvGrpSpPr>
        <p:grpSpPr>
          <a:xfrm flipH="1">
            <a:off x="3388757" y="5141587"/>
            <a:ext cx="4182849" cy="1526050"/>
            <a:chOff x="2355352" y="2435090"/>
            <a:chExt cx="4182849" cy="15260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5617C6-AC30-404E-9890-C2736FD9EA24}"/>
                </a:ext>
              </a:extLst>
            </p:cNvPr>
            <p:cNvSpPr txBox="1"/>
            <p:nvPr/>
          </p:nvSpPr>
          <p:spPr>
            <a:xfrm>
              <a:off x="2355352" y="3037810"/>
              <a:ext cx="35830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</a:rPr>
                <a:t>it’s generally good practice to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close the JVM when you’re done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(the 0 means “zero errors”)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4F5065AF-C3C8-1F40-AEF5-EC6AD6F7CC38}"/>
                </a:ext>
              </a:extLst>
            </p:cNvPr>
            <p:cNvSpPr/>
            <p:nvPr/>
          </p:nvSpPr>
          <p:spPr>
            <a:xfrm rot="1476677" flipV="1">
              <a:off x="5338566" y="2435090"/>
              <a:ext cx="1199635" cy="1205441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051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F0BF-D18C-DC43-9B57-EB6E8C4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1D20A-D6AA-FA49-A5B0-B6C2640E5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Does this look like any </a:t>
            </a:r>
            <a:r>
              <a:rPr lang="en-US" b="1" dirty="0"/>
              <a:t>Java applications </a:t>
            </a:r>
          </a:p>
          <a:p>
            <a:pPr marL="0" indent="0" algn="ctr">
              <a:buNone/>
            </a:pPr>
            <a:r>
              <a:rPr lang="en-US" dirty="0"/>
              <a:t>you’ve encountered?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8BA2F-863E-0E4E-B93C-37148C5DC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51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CD3A3-A607-F344-A4A5-D1467B65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realistic Java program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DB4615-3226-6143-BF9A-856BE6624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73394"/>
            <a:ext cx="6362700" cy="35433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299E30-7830-CD4C-82A8-DFDAF6A39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531" y="3429000"/>
            <a:ext cx="53594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89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CC39-B967-D948-BD35-824EC201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 problem!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140360-6C74-0E4F-9D20-249F3BA84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rcRect t="-1" b="651"/>
          <a:stretch/>
        </p:blipFill>
        <p:spPr>
          <a:xfrm>
            <a:off x="457200" y="2027716"/>
            <a:ext cx="8229600" cy="3995580"/>
          </a:xfrm>
        </p:spPr>
      </p:pic>
    </p:spTree>
    <p:extLst>
      <p:ext uri="{BB962C8B-B14F-4D97-AF65-F5344CB8AC3E}">
        <p14:creationId xmlns:p14="http://schemas.microsoft.com/office/powerpoint/2010/main" val="17998049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CC39-B967-D948-BD35-824EC201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 problem!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140360-6C74-0E4F-9D20-249F3BA84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1" b="651"/>
          <a:stretch/>
        </p:blipFill>
        <p:spPr>
          <a:xfrm>
            <a:off x="457200" y="2027716"/>
            <a:ext cx="8229600" cy="3995580"/>
          </a:xfrm>
        </p:spPr>
      </p:pic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A1FE80A0-A4A7-C349-B0B0-EB45E5DE30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rcRect t="-1" r="71368" b="92121"/>
          <a:stretch/>
        </p:blipFill>
        <p:spPr>
          <a:xfrm>
            <a:off x="457200" y="2027716"/>
            <a:ext cx="2356338" cy="316899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D5DCC38-A868-1B4C-B8F6-2A2D5B8D65FB}"/>
              </a:ext>
            </a:extLst>
          </p:cNvPr>
          <p:cNvGrpSpPr/>
          <p:nvPr/>
        </p:nvGrpSpPr>
        <p:grpSpPr>
          <a:xfrm flipH="1">
            <a:off x="2262591" y="1292421"/>
            <a:ext cx="4721458" cy="1370899"/>
            <a:chOff x="2367690" y="3067396"/>
            <a:chExt cx="4721458" cy="13708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DA4A33-097C-A94A-9710-1D612BAEB314}"/>
                </a:ext>
              </a:extLst>
            </p:cNvPr>
            <p:cNvSpPr txBox="1"/>
            <p:nvPr/>
          </p:nvSpPr>
          <p:spPr>
            <a:xfrm>
              <a:off x="2367690" y="3067396"/>
              <a:ext cx="41216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rgbClr val="003470"/>
                  </a:solidFill>
                  <a:latin typeface="Courier" pitchFamily="2" charset="0"/>
                </a:rPr>
                <a:t>javax.swing</a:t>
              </a:r>
              <a:r>
                <a:rPr lang="en-US" dirty="0">
                  <a:solidFill>
                    <a:srgbClr val="003470"/>
                  </a:solidFill>
                  <a:latin typeface="Courier" pitchFamily="2" charset="0"/>
                </a:rPr>
                <a:t> </a:t>
              </a:r>
              <a:r>
                <a:rPr lang="en-US" dirty="0">
                  <a:solidFill>
                    <a:srgbClr val="003470"/>
                  </a:solidFill>
                </a:rPr>
                <a:t>is the Java equivalent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of </a:t>
              </a:r>
              <a:r>
                <a:rPr lang="en-US" dirty="0" err="1">
                  <a:solidFill>
                    <a:srgbClr val="003470"/>
                  </a:solidFill>
                  <a:latin typeface="Courier" pitchFamily="2" charset="0"/>
                </a:rPr>
                <a:t>tkinter</a:t>
              </a:r>
              <a:r>
                <a:rPr lang="en-US" dirty="0">
                  <a:solidFill>
                    <a:srgbClr val="003470"/>
                  </a:solidFill>
                </a:rPr>
                <a:t> (</a:t>
              </a:r>
              <a:r>
                <a:rPr lang="en-US" dirty="0">
                  <a:solidFill>
                    <a:srgbClr val="003470"/>
                  </a:solidFill>
                  <a:latin typeface="Courier" pitchFamily="2" charset="0"/>
                </a:rPr>
                <a:t>graphics</a:t>
              </a:r>
              <a:r>
                <a:rPr lang="en-US" dirty="0">
                  <a:solidFill>
                    <a:srgbClr val="003470"/>
                  </a:solidFill>
                </a:rPr>
                <a:t>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FC544E70-A248-0C4B-97B0-215D3307562F}"/>
                </a:ext>
              </a:extLst>
            </p:cNvPr>
            <p:cNvSpPr/>
            <p:nvPr/>
          </p:nvSpPr>
          <p:spPr>
            <a:xfrm rot="20123323">
              <a:off x="5889513" y="3232854"/>
              <a:ext cx="1199635" cy="1205441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0504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A58A9-E0BB-1A47-9315-0E9C51B48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“Presentations”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E9C0A1-B5C5-6045-8ED5-62499349E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Typical semester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strike="sngStrike" dirty="0">
                <a:solidFill>
                  <a:schemeClr val="accent1"/>
                </a:solidFill>
              </a:rPr>
              <a:t>big reception in Ford Atrium where teams demonstrate their final projects (as seen in video)</a:t>
            </a:r>
          </a:p>
          <a:p>
            <a:r>
              <a:rPr lang="en-US" b="1" dirty="0">
                <a:solidFill>
                  <a:schemeClr val="accent1"/>
                </a:solidFill>
              </a:rPr>
              <a:t>Pandemic version: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Too many projects to be able to do “live” presentations via Zoom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Instead, FP3: Prototype II will be a </a:t>
            </a:r>
            <a:r>
              <a:rPr lang="en-US" b="1" dirty="0">
                <a:solidFill>
                  <a:schemeClr val="accent1"/>
                </a:solidFill>
              </a:rPr>
              <a:t>5-minute video</a:t>
            </a:r>
            <a:r>
              <a:rPr lang="en-US" dirty="0">
                <a:solidFill>
                  <a:schemeClr val="accent1"/>
                </a:solidFill>
              </a:rPr>
              <a:t> which we’ll combine to make a multi-part “miniseries”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The week following break will be </a:t>
            </a:r>
            <a:r>
              <a:rPr lang="en-US" b="1" dirty="0">
                <a:solidFill>
                  <a:schemeClr val="accent1"/>
                </a:solidFill>
              </a:rPr>
              <a:t>fully asynchronous </a:t>
            </a:r>
            <a:r>
              <a:rPr lang="en-US" dirty="0">
                <a:solidFill>
                  <a:schemeClr val="accent1"/>
                </a:solidFill>
              </a:rPr>
              <a:t>(you can watch the “episodes” at your convenience)</a:t>
            </a:r>
          </a:p>
          <a:p>
            <a:r>
              <a:rPr lang="en-US" dirty="0"/>
              <a:t>Since we will be asynchronous anyway, we’ll push the due date for FP3 to </a:t>
            </a:r>
            <a:r>
              <a:rPr lang="en-US" b="1" dirty="0"/>
              <a:t>Tuesday Dec. 1</a:t>
            </a:r>
            <a:r>
              <a:rPr lang="en-US" b="1" baseline="30000" dirty="0"/>
              <a:t>st</a:t>
            </a:r>
            <a:r>
              <a:rPr lang="en-US" b="1" dirty="0"/>
              <a:t> at 11:59pm EST </a:t>
            </a:r>
            <a:r>
              <a:rPr lang="en-US" sz="1600" dirty="0"/>
              <a:t>(roughly +2 additional days to work on it if you don’t finish it before break)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684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CC39-B967-D948-BD35-824EC201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 problem!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140360-6C74-0E4F-9D20-249F3BA84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1" b="651"/>
          <a:stretch/>
        </p:blipFill>
        <p:spPr>
          <a:xfrm>
            <a:off x="457200" y="2027716"/>
            <a:ext cx="8229600" cy="3995580"/>
          </a:xfrm>
        </p:spPr>
      </p:pic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A1FE80A0-A4A7-C349-B0B0-EB45E5DE30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rcRect l="23362" t="44902" r="40456" b="49382"/>
          <a:stretch/>
        </p:blipFill>
        <p:spPr>
          <a:xfrm>
            <a:off x="2379784" y="3833446"/>
            <a:ext cx="2977661" cy="229881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D5DCC38-A868-1B4C-B8F6-2A2D5B8D65FB}"/>
              </a:ext>
            </a:extLst>
          </p:cNvPr>
          <p:cNvGrpSpPr/>
          <p:nvPr/>
        </p:nvGrpSpPr>
        <p:grpSpPr>
          <a:xfrm flipH="1">
            <a:off x="4715091" y="3091041"/>
            <a:ext cx="2913272" cy="1304412"/>
            <a:chOff x="4175876" y="3133883"/>
            <a:chExt cx="2913272" cy="130441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DA4A33-097C-A94A-9710-1D612BAEB314}"/>
                </a:ext>
              </a:extLst>
            </p:cNvPr>
            <p:cNvSpPr txBox="1"/>
            <p:nvPr/>
          </p:nvSpPr>
          <p:spPr>
            <a:xfrm>
              <a:off x="4175876" y="3133883"/>
              <a:ext cx="23134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which gives us input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dialog boxes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FC544E70-A248-0C4B-97B0-215D3307562F}"/>
                </a:ext>
              </a:extLst>
            </p:cNvPr>
            <p:cNvSpPr/>
            <p:nvPr/>
          </p:nvSpPr>
          <p:spPr>
            <a:xfrm rot="20123323">
              <a:off x="5889513" y="3232854"/>
              <a:ext cx="1199635" cy="1205441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2168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CC39-B967-D948-BD35-824EC201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 problem!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140360-6C74-0E4F-9D20-249F3BA84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1" b="651"/>
          <a:stretch/>
        </p:blipFill>
        <p:spPr>
          <a:xfrm>
            <a:off x="457200" y="2027716"/>
            <a:ext cx="8229600" cy="3995580"/>
          </a:xfrm>
        </p:spPr>
      </p:pic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A1FE80A0-A4A7-C349-B0B0-EB45E5DE30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rcRect l="10486" t="67331" r="51324" b="27398"/>
          <a:stretch/>
        </p:blipFill>
        <p:spPr>
          <a:xfrm>
            <a:off x="1320128" y="4735501"/>
            <a:ext cx="3142871" cy="211947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D5DCC38-A868-1B4C-B8F6-2A2D5B8D65FB}"/>
              </a:ext>
            </a:extLst>
          </p:cNvPr>
          <p:cNvGrpSpPr/>
          <p:nvPr/>
        </p:nvGrpSpPr>
        <p:grpSpPr>
          <a:xfrm flipH="1">
            <a:off x="3873459" y="4427456"/>
            <a:ext cx="2698175" cy="1839397"/>
            <a:chOff x="4536208" y="3232854"/>
            <a:chExt cx="2698175" cy="18393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DA4A33-097C-A94A-9710-1D612BAEB314}"/>
                </a:ext>
              </a:extLst>
            </p:cNvPr>
            <p:cNvSpPr txBox="1"/>
            <p:nvPr/>
          </p:nvSpPr>
          <p:spPr>
            <a:xfrm flipH="1">
              <a:off x="4536208" y="4148921"/>
              <a:ext cx="269817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 well as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output dialog boxes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(and much, much more!)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FC544E70-A248-0C4B-97B0-215D3307562F}"/>
                </a:ext>
              </a:extLst>
            </p:cNvPr>
            <p:cNvSpPr/>
            <p:nvPr/>
          </p:nvSpPr>
          <p:spPr>
            <a:xfrm rot="11909972" flipH="1">
              <a:off x="5889513" y="3232854"/>
              <a:ext cx="1199635" cy="1205441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8152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E8CC4-69AA-DA40-96E2-B3F9667A3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takeaways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D01B9-953D-F947-A5E3-9B1B47397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42960" cy="4876800"/>
          </a:xfrm>
        </p:spPr>
        <p:txBody>
          <a:bodyPr/>
          <a:lstStyle/>
          <a:p>
            <a:r>
              <a:rPr lang="en-US" dirty="0"/>
              <a:t>Just like spoken languages, there are </a:t>
            </a:r>
            <a:r>
              <a:rPr lang="en-US" b="1" dirty="0"/>
              <a:t>many </a:t>
            </a:r>
            <a:r>
              <a:rPr lang="en-US" dirty="0"/>
              <a:t>different programming languages - each </a:t>
            </a:r>
            <a:r>
              <a:rPr lang="en-US" b="1" dirty="0"/>
              <a:t>expressive</a:t>
            </a:r>
            <a:r>
              <a:rPr lang="en-US" dirty="0"/>
              <a:t> in its own way</a:t>
            </a:r>
          </a:p>
          <a:p>
            <a:r>
              <a:rPr lang="en-US" dirty="0"/>
              <a:t>This semester, you learned </a:t>
            </a:r>
            <a:r>
              <a:rPr lang="en-US" b="1" dirty="0"/>
              <a:t>fundamental ideas</a:t>
            </a:r>
            <a:r>
              <a:rPr lang="en-US" dirty="0"/>
              <a:t> in computer science (using Python as a medium):</a:t>
            </a:r>
          </a:p>
          <a:p>
            <a:pPr lvl="1"/>
            <a:r>
              <a:rPr lang="en-US" dirty="0"/>
              <a:t>variables</a:t>
            </a:r>
          </a:p>
          <a:p>
            <a:pPr lvl="1"/>
            <a:r>
              <a:rPr lang="en-US" dirty="0"/>
              <a:t>loops</a:t>
            </a:r>
          </a:p>
          <a:p>
            <a:pPr lvl="1"/>
            <a:r>
              <a:rPr lang="en-US" dirty="0"/>
              <a:t>conditional statements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r>
              <a:rPr lang="en-US" dirty="0"/>
              <a:t>…and many more!</a:t>
            </a:r>
          </a:p>
          <a:p>
            <a:r>
              <a:rPr lang="en-US" dirty="0"/>
              <a:t>These fundamental ideas are </a:t>
            </a:r>
            <a:r>
              <a:rPr lang="en-US" b="1" dirty="0"/>
              <a:t>still valid</a:t>
            </a:r>
            <a:r>
              <a:rPr lang="en-US" dirty="0"/>
              <a:t> in other languages!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72764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F0BF-D18C-DC43-9B57-EB6E8C4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1D20A-D6AA-FA49-A5B0-B6C2640E5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What’s good about Python as a </a:t>
            </a:r>
          </a:p>
          <a:p>
            <a:pPr marL="0" indent="0" algn="ctr">
              <a:buNone/>
            </a:pPr>
            <a:r>
              <a:rPr lang="en-US" b="1" dirty="0"/>
              <a:t>programming language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8BA2F-863E-0E4E-B93C-37148C5DC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35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F0BF-D18C-DC43-9B57-EB6E8C4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1D20A-D6AA-FA49-A5B0-B6C2640E5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Why bother studying </a:t>
            </a:r>
            <a:r>
              <a:rPr lang="en-US" b="1" dirty="0"/>
              <a:t>more than one</a:t>
            </a:r>
          </a:p>
          <a:p>
            <a:pPr marL="0" indent="0" algn="ctr">
              <a:buNone/>
            </a:pPr>
            <a:r>
              <a:rPr lang="en-US" dirty="0"/>
              <a:t>programming language?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8BA2F-863E-0E4E-B93C-37148C5DC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29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55E9F-6923-6A4C-90F3-3CD1B3B91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vs. formal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60E01-0254-C348-B396-745716C1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737" y="1610139"/>
            <a:ext cx="4297937" cy="1446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9CE608-9AC4-8A47-BF65-6795B88E7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12" y="2906279"/>
            <a:ext cx="3175000" cy="120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F8B35-EA87-3646-AF65-07304AAE8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21" y="4216400"/>
            <a:ext cx="3176491" cy="1600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C1809-7348-EB46-A5F2-350FCD3E4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2578" y="1011205"/>
            <a:ext cx="3836506" cy="21436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AA9F88-78BB-0449-8EB8-56EF2FE00B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6335" y="4855936"/>
            <a:ext cx="1348992" cy="145691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C8686CB-1EC5-D848-A13F-65D108C4DE1E}"/>
              </a:ext>
            </a:extLst>
          </p:cNvPr>
          <p:cNvGrpSpPr/>
          <p:nvPr/>
        </p:nvGrpSpPr>
        <p:grpSpPr>
          <a:xfrm>
            <a:off x="4619727" y="3223785"/>
            <a:ext cx="4305615" cy="1661152"/>
            <a:chOff x="3168611" y="3967277"/>
            <a:chExt cx="6505066" cy="250972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5E8F6DD-2F3A-B648-A73B-56051E9C1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68611" y="4038600"/>
              <a:ext cx="2429405" cy="242940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4CE9A3E-481E-6E47-96B3-9170C2054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63954" y="3967277"/>
              <a:ext cx="2509723" cy="250972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C900386-8E63-F84A-9A28-D70311543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99681" y="4108116"/>
              <a:ext cx="1998975" cy="22455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8157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4F41A-5849-6A42-9DAA-9BAA0D5C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Learn Java?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39049E-BC59-704B-8C96-6BA56883BA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Java is one of the most widely taught languages (including in CSC212!!)</a:t>
            </a:r>
          </a:p>
          <a:p>
            <a:r>
              <a:rPr lang="en-US" sz="2400" dirty="0"/>
              <a:t>Java is an </a:t>
            </a:r>
            <a:r>
              <a:rPr lang="en-US" sz="2400" b="1" dirty="0"/>
              <a:t>industrial strength</a:t>
            </a:r>
            <a:r>
              <a:rPr lang="en-US" sz="2400" dirty="0"/>
              <a:t> language that can be used to build large systems by large groups</a:t>
            </a:r>
          </a:p>
          <a:p>
            <a:r>
              <a:rPr lang="en-US" sz="2400" dirty="0"/>
              <a:t>If you know Java learning C++, etc. is easy!</a:t>
            </a:r>
          </a:p>
          <a:p>
            <a:endParaRPr lang="en-US" sz="2400" dirty="0"/>
          </a:p>
        </p:txBody>
      </p:sp>
      <p:pic>
        <p:nvPicPr>
          <p:cNvPr id="1026" name="Picture 2" descr="Infographic: Python Remains Most Popular Programming Language | Statista">
            <a:extLst>
              <a:ext uri="{FF2B5EF4-FFF2-40B4-BE49-F238E27FC236}">
                <a16:creationId xmlns:a16="http://schemas.microsoft.com/office/drawing/2014/main" id="{16892F63-5656-7444-9C5C-CD93E01A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205" y="1219200"/>
            <a:ext cx="3755269" cy="518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nfographic: Python Remains Most Popular Programming Language | Statista">
            <a:extLst>
              <a:ext uri="{FF2B5EF4-FFF2-40B4-BE49-F238E27FC236}">
                <a16:creationId xmlns:a16="http://schemas.microsoft.com/office/drawing/2014/main" id="{0F0D3EA7-9C0B-F845-B992-F65AE81FE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87" b="63123"/>
          <a:stretch/>
        </p:blipFill>
        <p:spPr bwMode="auto">
          <a:xfrm>
            <a:off x="4995204" y="2893512"/>
            <a:ext cx="3755269" cy="23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3782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mith Lecture Notes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 Lecture Notes" id="{46169177-CDC7-AC47-86B1-F3BCE136FEF8}" vid="{7BAB2AA1-C785-C741-AEF1-9BD477DBA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31517</TotalTime>
  <Words>1955</Words>
  <Application>Microsoft Macintosh PowerPoint</Application>
  <PresentationFormat>On-screen Show (4:3)</PresentationFormat>
  <Paragraphs>343</Paragraphs>
  <Slides>52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Courier</vt:lpstr>
      <vt:lpstr>Lucida Grande</vt:lpstr>
      <vt:lpstr>Wingdings</vt:lpstr>
      <vt:lpstr>Smith Lecture Notes</vt:lpstr>
      <vt:lpstr>Lecture 33: Introduction to Java</vt:lpstr>
      <vt:lpstr>Final Project “Miniseries”</vt:lpstr>
      <vt:lpstr>Final Project “Presentations”</vt:lpstr>
      <vt:lpstr>What to include in your video</vt:lpstr>
      <vt:lpstr>Final Project “Presentations”</vt:lpstr>
      <vt:lpstr>Discussion</vt:lpstr>
      <vt:lpstr>Discussion</vt:lpstr>
      <vt:lpstr>Dynamic vs. formal</vt:lpstr>
      <vt:lpstr>Why Learn Java?</vt:lpstr>
      <vt:lpstr>Let’s compare…</vt:lpstr>
      <vt:lpstr>Let’s compare…</vt:lpstr>
      <vt:lpstr>First big difference</vt:lpstr>
      <vt:lpstr>Compiled vs. interpreted languages</vt:lpstr>
      <vt:lpstr>Next big difference</vt:lpstr>
      <vt:lpstr>Example: hello world</vt:lpstr>
      <vt:lpstr>Example: hello world</vt:lpstr>
      <vt:lpstr>Several similarities…</vt:lpstr>
      <vt:lpstr>Several similarities…</vt:lpstr>
      <vt:lpstr>Some minor differences…</vt:lpstr>
      <vt:lpstr>Some more significant differences…</vt:lpstr>
      <vt:lpstr>Some more significant differences…</vt:lpstr>
      <vt:lpstr>Discussion</vt:lpstr>
      <vt:lpstr>Two-step process</vt:lpstr>
      <vt:lpstr>Basic rules of Java</vt:lpstr>
      <vt:lpstr>Java: be specific!</vt:lpstr>
      <vt:lpstr>Java: be specific!</vt:lpstr>
      <vt:lpstr>Java: be specific!</vt:lpstr>
      <vt:lpstr>Java: be specific!</vt:lpstr>
      <vt:lpstr>Java: be specific!</vt:lpstr>
      <vt:lpstr>And the line that does the actual work?</vt:lpstr>
      <vt:lpstr>And the line that does the actual work?</vt:lpstr>
      <vt:lpstr>And the line that does the actual work?</vt:lpstr>
      <vt:lpstr>And the line that does the actual work?</vt:lpstr>
      <vt:lpstr>And the line that does the actual work?</vt:lpstr>
      <vt:lpstr>Basic data types in Java</vt:lpstr>
      <vt:lpstr>A slightly more interesting past program</vt:lpstr>
      <vt:lpstr>The same thing in Java</vt:lpstr>
      <vt:lpstr>The same thing in Java</vt:lpstr>
      <vt:lpstr>The same thing in Java</vt:lpstr>
      <vt:lpstr>The same thing in Java</vt:lpstr>
      <vt:lpstr>The same thing in Java</vt:lpstr>
      <vt:lpstr>The same thing in Java</vt:lpstr>
      <vt:lpstr>Declaring variables</vt:lpstr>
      <vt:lpstr>Declaring variables</vt:lpstr>
      <vt:lpstr>Cleaning up</vt:lpstr>
      <vt:lpstr>Discussion</vt:lpstr>
      <vt:lpstr>A more realistic Java program</vt:lpstr>
      <vt:lpstr>Not a problem!</vt:lpstr>
      <vt:lpstr>Not a problem!</vt:lpstr>
      <vt:lpstr>Not a problem!</vt:lpstr>
      <vt:lpstr>Not a problem!</vt:lpstr>
      <vt:lpstr>Big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– Monday: Introduction to Computer Science</dc:title>
  <dc:creator>R. Jordan Crouser</dc:creator>
  <cp:lastModifiedBy>R. Jordan Crouser</cp:lastModifiedBy>
  <cp:revision>414</cp:revision>
  <cp:lastPrinted>2018-07-25T12:50:02Z</cp:lastPrinted>
  <dcterms:created xsi:type="dcterms:W3CDTF">2018-06-21T16:17:33Z</dcterms:created>
  <dcterms:modified xsi:type="dcterms:W3CDTF">2020-11-23T14:18:01Z</dcterms:modified>
</cp:coreProperties>
</file>